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0" r:id="rId2"/>
    <p:sldId id="268" r:id="rId3"/>
    <p:sldId id="349" r:id="rId4"/>
    <p:sldId id="309" r:id="rId5"/>
    <p:sldId id="350" r:id="rId6"/>
    <p:sldId id="368" r:id="rId7"/>
    <p:sldId id="351" r:id="rId8"/>
    <p:sldId id="366" r:id="rId9"/>
    <p:sldId id="358" r:id="rId10"/>
    <p:sldId id="364" r:id="rId11"/>
    <p:sldId id="367" r:id="rId12"/>
    <p:sldId id="361" r:id="rId13"/>
    <p:sldId id="360" r:id="rId14"/>
    <p:sldId id="355" r:id="rId15"/>
    <p:sldId id="325" r:id="rId16"/>
    <p:sldId id="326" r:id="rId17"/>
    <p:sldId id="332" r:id="rId1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C85"/>
    <a:srgbClr val="009999"/>
    <a:srgbClr val="008080"/>
    <a:srgbClr val="C32D2E"/>
    <a:srgbClr val="016381"/>
    <a:srgbClr val="00CCFF"/>
    <a:srgbClr val="B40000"/>
    <a:srgbClr val="F3EFBF"/>
    <a:srgbClr val="E3DBA1"/>
    <a:srgbClr val="E3D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7141" autoAdjust="0"/>
    <p:restoredTop sz="71540" autoAdjust="0"/>
  </p:normalViewPr>
  <p:slideViewPr>
    <p:cSldViewPr>
      <p:cViewPr>
        <p:scale>
          <a:sx n="60" d="100"/>
          <a:sy n="60" d="100"/>
        </p:scale>
        <p:origin x="-203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616" y="-8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server\epishare\IDEA-NW\Presentations_abstracts\QBM\Jan%20'13\Data%20for%20SZ%20QBM%20Present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bigback.PAIHB\Desktop\Kristyn\WORK\Jan%20'13\Data%20for%20SZ%20QBM%20Present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bigback.PAIHB\Desktop\Kristyn\WORK\Jan%20'13\Data%20for%20SZ%20QBM%20Present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bigback.PAIHB\Desktop\Kristyn\WORK\Jan%20'13\Data%20for%20SZ%20QBM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Birth</a:t>
            </a:r>
            <a:r>
              <a:rPr lang="en-US" sz="1800" baseline="0" dirty="0" smtClean="0"/>
              <a:t> </a:t>
            </a:r>
            <a:r>
              <a:rPr lang="en-US" sz="1800" dirty="0" smtClean="0"/>
              <a:t>rates </a:t>
            </a:r>
            <a:r>
              <a:rPr lang="en-US" sz="1800" dirty="0"/>
              <a:t>by race and age group, Oregon and Idaho combined, 2008-2010</a:t>
            </a:r>
          </a:p>
        </c:rich>
      </c:tx>
      <c:layout>
        <c:manualLayout>
          <c:xMode val="edge"/>
          <c:yMode val="edge"/>
          <c:x val="0.11587657011623546"/>
          <c:y val="1.85185420370840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77095050618671"/>
          <c:y val="0.15903225806451612"/>
          <c:w val="0.59111970378702661"/>
          <c:h val="0.68124100414867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Sheet1!$B$153</c:f>
              <c:strCache>
                <c:ptCount val="1"/>
                <c:pt idx="0">
                  <c:v>AI/AN</c:v>
                </c:pt>
              </c:strCache>
            </c:strRef>
          </c:tx>
          <c:spPr>
            <a:solidFill>
              <a:srgbClr val="016381"/>
            </a:solidFill>
          </c:spPr>
          <c:invertIfNegative val="0"/>
          <c:dLbls>
            <c:dLbl>
              <c:idx val="0"/>
              <c:layout>
                <c:manualLayout>
                  <c:x val="-1.9157088122605363E-2"/>
                  <c:y val="1.73611111111110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734537493158182E-3"/>
                  <c:y val="1.30208333333334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4734537493158182E-3"/>
                  <c:y val="-3.417541557703191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034549287109354E-16"/>
                  <c:y val="8.6805555555555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Sheet1!$A$155:$A$157</c:f>
              <c:strCache>
                <c:ptCount val="3"/>
                <c:pt idx="0">
                  <c:v>10-14 years</c:v>
                </c:pt>
                <c:pt idx="1">
                  <c:v>15-19 years</c:v>
                </c:pt>
                <c:pt idx="2">
                  <c:v>15-44 years</c:v>
                </c:pt>
              </c:strCache>
            </c:strRef>
          </c:cat>
          <c:val>
            <c:numRef>
              <c:f>Sheet1!$B$155:$B$157</c:f>
              <c:numCache>
                <c:formatCode>0.00</c:formatCode>
                <c:ptCount val="3"/>
                <c:pt idx="0">
                  <c:v>0.75</c:v>
                </c:pt>
                <c:pt idx="1">
                  <c:v>80.56</c:v>
                </c:pt>
                <c:pt idx="2">
                  <c:v>134.51</c:v>
                </c:pt>
              </c:numCache>
            </c:numRef>
          </c:val>
        </c:ser>
        <c:ser>
          <c:idx val="1"/>
          <c:order val="1"/>
          <c:tx>
            <c:strRef>
              <c:f>Sheet1!$C$153</c:f>
              <c:strCache>
                <c:ptCount val="1"/>
                <c:pt idx="0">
                  <c:v>Non-Hispanic White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0946907498631636E-2"/>
                  <c:y val="1.30208333333333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367268746579091E-3"/>
                  <c:y val="1.30208333333331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101806239737278E-3"/>
                  <c:y val="2.60416666666666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946907498631636E-2"/>
                  <c:y val="2.17013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Sheet1!$A$155:$A$157</c:f>
              <c:strCache>
                <c:ptCount val="3"/>
                <c:pt idx="0">
                  <c:v>10-14 years</c:v>
                </c:pt>
                <c:pt idx="1">
                  <c:v>15-19 years</c:v>
                </c:pt>
                <c:pt idx="2">
                  <c:v>15-44 years</c:v>
                </c:pt>
              </c:strCache>
            </c:strRef>
          </c:cat>
          <c:val>
            <c:numRef>
              <c:f>Sheet1!$C$155:$C$157</c:f>
              <c:numCache>
                <c:formatCode>0.00</c:formatCode>
                <c:ptCount val="3"/>
                <c:pt idx="0">
                  <c:v>0.14000000000000001</c:v>
                </c:pt>
                <c:pt idx="1">
                  <c:v>24.17</c:v>
                </c:pt>
                <c:pt idx="2">
                  <c:v>87.07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784960"/>
        <c:axId val="31786496"/>
      </c:barChart>
      <c:catAx>
        <c:axId val="31784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Age group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1786496"/>
        <c:crosses val="autoZero"/>
        <c:auto val="1"/>
        <c:lblAlgn val="ctr"/>
        <c:lblOffset val="100"/>
        <c:noMultiLvlLbl val="0"/>
      </c:catAx>
      <c:valAx>
        <c:axId val="31786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Rate per 1,000 females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1784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7477971503563"/>
          <c:y val="0.49915523664380673"/>
          <c:w val="0.24258553618297712"/>
          <c:h val="0.131151892303784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67661854768155"/>
          <c:y val="4.5536069354966992E-2"/>
          <c:w val="0.85640419947506563"/>
          <c:h val="0.7141762109281794"/>
        </c:manualLayout>
      </c:layout>
      <c:barChart>
        <c:barDir val="col"/>
        <c:grouping val="clustered"/>
        <c:varyColors val="0"/>
        <c:ser>
          <c:idx val="0"/>
          <c:order val="0"/>
          <c:tx>
            <c:v>AI/AN</c:v>
          </c:tx>
          <c:spPr>
            <a:solidFill>
              <a:srgbClr val="016C85"/>
            </a:solidFill>
          </c:spPr>
          <c:invertIfNegative val="0"/>
          <c:cat>
            <c:strRef>
              <c:f>Sheet1!$A$23:$A$27</c:f>
              <c:strCache>
                <c:ptCount val="5"/>
                <c:pt idx="0">
                  <c:v>Overweight or obese (BMI&gt;25)</c:v>
                </c:pt>
                <c:pt idx="1">
                  <c:v>Pre-pregnancy diabetes</c:v>
                </c:pt>
                <c:pt idx="2">
                  <c:v>Gestational diabetes</c:v>
                </c:pt>
                <c:pt idx="3">
                  <c:v>Pre-pregnancy hypertension</c:v>
                </c:pt>
                <c:pt idx="4">
                  <c:v>Gestational hypertension</c:v>
                </c:pt>
              </c:strCache>
            </c:strRef>
          </c:cat>
          <c:val>
            <c:numRef>
              <c:f>Sheet1!$B$23:$B$27</c:f>
              <c:numCache>
                <c:formatCode>0.0</c:formatCode>
                <c:ptCount val="5"/>
                <c:pt idx="0">
                  <c:v>57.4</c:v>
                </c:pt>
                <c:pt idx="1">
                  <c:v>1.19</c:v>
                </c:pt>
                <c:pt idx="2">
                  <c:v>5.31</c:v>
                </c:pt>
                <c:pt idx="3">
                  <c:v>1.4</c:v>
                </c:pt>
                <c:pt idx="4">
                  <c:v>6.66</c:v>
                </c:pt>
              </c:numCache>
            </c:numRef>
          </c:val>
        </c:ser>
        <c:ser>
          <c:idx val="1"/>
          <c:order val="1"/>
          <c:tx>
            <c:v>Non-Hispanic white</c:v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8.333333333333333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Sheet1!$A$23:$A$27</c:f>
              <c:strCache>
                <c:ptCount val="5"/>
                <c:pt idx="0">
                  <c:v>Overweight or obese (BMI&gt;25)</c:v>
                </c:pt>
                <c:pt idx="1">
                  <c:v>Pre-pregnancy diabetes</c:v>
                </c:pt>
                <c:pt idx="2">
                  <c:v>Gestational diabetes</c:v>
                </c:pt>
                <c:pt idx="3">
                  <c:v>Pre-pregnancy hypertension</c:v>
                </c:pt>
                <c:pt idx="4">
                  <c:v>Gestational hypertension</c:v>
                </c:pt>
              </c:strCache>
            </c:strRef>
          </c:cat>
          <c:val>
            <c:numRef>
              <c:f>Sheet1!$C$23:$C$27</c:f>
              <c:numCache>
                <c:formatCode>0.0</c:formatCode>
                <c:ptCount val="5"/>
                <c:pt idx="0">
                  <c:v>44</c:v>
                </c:pt>
                <c:pt idx="1">
                  <c:v>0.67</c:v>
                </c:pt>
                <c:pt idx="2">
                  <c:v>4.26</c:v>
                </c:pt>
                <c:pt idx="3">
                  <c:v>1.3</c:v>
                </c:pt>
                <c:pt idx="4">
                  <c:v>5.91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8528896"/>
        <c:axId val="82757888"/>
      </c:barChart>
      <c:catAx>
        <c:axId val="78528896"/>
        <c:scaling>
          <c:orientation val="minMax"/>
        </c:scaling>
        <c:delete val="0"/>
        <c:axPos val="b"/>
        <c:majorTickMark val="none"/>
        <c:minorTickMark val="none"/>
        <c:tickLblPos val="nextTo"/>
        <c:crossAx val="82757888"/>
        <c:crosses val="autoZero"/>
        <c:auto val="1"/>
        <c:lblAlgn val="ctr"/>
        <c:lblOffset val="100"/>
        <c:noMultiLvlLbl val="0"/>
      </c:catAx>
      <c:valAx>
        <c:axId val="82757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births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crossAx val="78528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60072178477704"/>
          <c:y val="0.16666587131154059"/>
          <c:w val="0.23234372265966755"/>
          <c:h val="0.226541199395530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AI/AN</c:v>
          </c:tx>
          <c:spPr>
            <a:solidFill>
              <a:srgbClr val="016C85"/>
            </a:solidFill>
          </c:spPr>
          <c:invertIfNegative val="0"/>
          <c:cat>
            <c:strRef>
              <c:f>Sheet1!$A$86:$A$87</c:f>
              <c:strCache>
                <c:ptCount val="2"/>
                <c:pt idx="0">
                  <c:v>Any tobacco use</c:v>
                </c:pt>
                <c:pt idx="1">
                  <c:v>Any STDs present/treated</c:v>
                </c:pt>
              </c:strCache>
            </c:strRef>
          </c:cat>
          <c:val>
            <c:numRef>
              <c:f>Sheet1!$B$86:$C$86</c:f>
              <c:numCache>
                <c:formatCode>0.0</c:formatCode>
                <c:ptCount val="2"/>
                <c:pt idx="0">
                  <c:v>19.3</c:v>
                </c:pt>
                <c:pt idx="1">
                  <c:v>12.5</c:v>
                </c:pt>
              </c:numCache>
            </c:numRef>
          </c:val>
        </c:ser>
        <c:ser>
          <c:idx val="1"/>
          <c:order val="1"/>
          <c:tx>
            <c:v>Non-Hispanic white</c:v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Sheet1!$A$86:$A$87</c:f>
              <c:strCache>
                <c:ptCount val="2"/>
                <c:pt idx="0">
                  <c:v>Any tobacco use</c:v>
                </c:pt>
                <c:pt idx="1">
                  <c:v>Any STDs present/treated</c:v>
                </c:pt>
              </c:strCache>
            </c:strRef>
          </c:cat>
          <c:val>
            <c:numRef>
              <c:f>Sheet1!$B$87:$C$87</c:f>
              <c:numCache>
                <c:formatCode>0.0</c:formatCode>
                <c:ptCount val="2"/>
                <c:pt idx="0">
                  <c:v>7.1</c:v>
                </c:pt>
                <c:pt idx="1">
                  <c:v>4.4000000000000004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2890112"/>
        <c:axId val="82896000"/>
      </c:barChart>
      <c:catAx>
        <c:axId val="82890112"/>
        <c:scaling>
          <c:orientation val="minMax"/>
        </c:scaling>
        <c:delete val="0"/>
        <c:axPos val="b"/>
        <c:majorTickMark val="out"/>
        <c:minorTickMark val="none"/>
        <c:tickLblPos val="nextTo"/>
        <c:crossAx val="82896000"/>
        <c:crosses val="autoZero"/>
        <c:auto val="1"/>
        <c:lblAlgn val="ctr"/>
        <c:lblOffset val="100"/>
        <c:noMultiLvlLbl val="0"/>
      </c:catAx>
      <c:valAx>
        <c:axId val="82896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births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82890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27623332797684"/>
          <c:y val="5.2194178852643415E-2"/>
          <c:w val="0.27885887527947895"/>
          <c:h val="0.2536187664041995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Trimester entered prenatal care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1134493143652106E-2"/>
          <c:y val="0.14726775956284152"/>
          <c:w val="0.76791084657777708"/>
          <c:h val="0.747085753625059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Sheet1!$A$122</c:f>
              <c:strCache>
                <c:ptCount val="1"/>
                <c:pt idx="0">
                  <c:v>1st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(Sheet1!$B$121,Sheet1!$D$121)</c:f>
              <c:strCache>
                <c:ptCount val="2"/>
                <c:pt idx="0">
                  <c:v>Idaho</c:v>
                </c:pt>
                <c:pt idx="1">
                  <c:v>Oregon</c:v>
                </c:pt>
              </c:strCache>
            </c:strRef>
          </c:cat>
          <c:val>
            <c:numRef>
              <c:f>(Sheet1!$C$122,Sheet1!$E$122)</c:f>
              <c:numCache>
                <c:formatCode>0.0</c:formatCode>
                <c:ptCount val="2"/>
                <c:pt idx="0">
                  <c:v>59.56</c:v>
                </c:pt>
                <c:pt idx="1">
                  <c:v>76.010000000000005</c:v>
                </c:pt>
              </c:numCache>
            </c:numRef>
          </c:val>
        </c:ser>
        <c:ser>
          <c:idx val="1"/>
          <c:order val="1"/>
          <c:tx>
            <c:strRef>
              <c:f>Sheet1!$A$123</c:f>
              <c:strCache>
                <c:ptCount val="1"/>
                <c:pt idx="0">
                  <c:v>2nd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(Sheet1!$B$121,Sheet1!$D$121)</c:f>
              <c:strCache>
                <c:ptCount val="2"/>
                <c:pt idx="0">
                  <c:v>Idaho</c:v>
                </c:pt>
                <c:pt idx="1">
                  <c:v>Oregon</c:v>
                </c:pt>
              </c:strCache>
            </c:strRef>
          </c:cat>
          <c:val>
            <c:numRef>
              <c:f>(Sheet1!$C$123,Sheet1!$E$123)</c:f>
              <c:numCache>
                <c:formatCode>0.0</c:formatCode>
                <c:ptCount val="2"/>
                <c:pt idx="0">
                  <c:v>31.16</c:v>
                </c:pt>
                <c:pt idx="1">
                  <c:v>19.440000000000001</c:v>
                </c:pt>
              </c:numCache>
            </c:numRef>
          </c:val>
        </c:ser>
        <c:ser>
          <c:idx val="2"/>
          <c:order val="2"/>
          <c:tx>
            <c:strRef>
              <c:f>Sheet1!$A$124</c:f>
              <c:strCache>
                <c:ptCount val="1"/>
                <c:pt idx="0">
                  <c:v>3rd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(Sheet1!$B$121,Sheet1!$D$121)</c:f>
              <c:strCache>
                <c:ptCount val="2"/>
                <c:pt idx="0">
                  <c:v>Idaho</c:v>
                </c:pt>
                <c:pt idx="1">
                  <c:v>Oregon</c:v>
                </c:pt>
              </c:strCache>
            </c:strRef>
          </c:cat>
          <c:val>
            <c:numRef>
              <c:f>(Sheet1!$C$124,Sheet1!$E$124)</c:f>
              <c:numCache>
                <c:formatCode>0.0</c:formatCode>
                <c:ptCount val="2"/>
                <c:pt idx="0">
                  <c:v>8.2200000000000006</c:v>
                </c:pt>
                <c:pt idx="1">
                  <c:v>3.56</c:v>
                </c:pt>
              </c:numCache>
            </c:numRef>
          </c:val>
        </c:ser>
        <c:ser>
          <c:idx val="3"/>
          <c:order val="3"/>
          <c:tx>
            <c:strRef>
              <c:f>Sheet1!$A$125</c:f>
              <c:strCache>
                <c:ptCount val="1"/>
                <c:pt idx="0">
                  <c:v>No PNC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421329999482825E-3"/>
                  <c:y val="-2.64874575104341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774283553148474E-3"/>
                  <c:y val="-2.5652725786325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(Sheet1!$B$121,Sheet1!$D$121)</c:f>
              <c:strCache>
                <c:ptCount val="2"/>
                <c:pt idx="0">
                  <c:v>Idaho</c:v>
                </c:pt>
                <c:pt idx="1">
                  <c:v>Oregon</c:v>
                </c:pt>
              </c:strCache>
            </c:strRef>
          </c:cat>
          <c:val>
            <c:numRef>
              <c:f>(Sheet1!$C$125,Sheet1!$E$125)</c:f>
              <c:numCache>
                <c:formatCode>0.0</c:formatCode>
                <c:ptCount val="2"/>
                <c:pt idx="0">
                  <c:v>1.06</c:v>
                </c:pt>
                <c:pt idx="1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034496"/>
        <c:axId val="83036032"/>
      </c:barChart>
      <c:catAx>
        <c:axId val="83034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3036032"/>
        <c:crosses val="autoZero"/>
        <c:auto val="1"/>
        <c:lblAlgn val="ctr"/>
        <c:lblOffset val="100"/>
        <c:noMultiLvlLbl val="0"/>
      </c:catAx>
      <c:valAx>
        <c:axId val="83036032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Percent of births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830344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Smoking prevalence by trimester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813332361232621E-2"/>
          <c:y val="0.10994623655913978"/>
          <c:w val="0.73297815203655103"/>
          <c:h val="0.82454301075268821"/>
        </c:manualLayout>
      </c:layout>
      <c:lineChart>
        <c:grouping val="standard"/>
        <c:varyColors val="0"/>
        <c:ser>
          <c:idx val="0"/>
          <c:order val="0"/>
          <c:tx>
            <c:v>ID AI/AN</c:v>
          </c:tx>
          <c:marker>
            <c:symbol val="none"/>
          </c:marker>
          <c:dLbls>
            <c:dLbl>
              <c:idx val="0"/>
              <c:layout>
                <c:manualLayout>
                  <c:x val="-3.414066297268397E-2"/>
                  <c:y val="3.330772161544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425190239129432E-2"/>
                  <c:y val="3.07784587868344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425190239129432E-2"/>
                  <c:y val="2.4622960911049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Sheet1!$A$129:$A$131</c:f>
              <c:strCache>
                <c:ptCount val="3"/>
                <c:pt idx="0">
                  <c:v>1st trimester</c:v>
                </c:pt>
                <c:pt idx="1">
                  <c:v>2nd trimester</c:v>
                </c:pt>
                <c:pt idx="2">
                  <c:v>3rd trimester</c:v>
                </c:pt>
              </c:strCache>
            </c:strRef>
          </c:cat>
          <c:val>
            <c:numRef>
              <c:f>Sheet1!$B$129:$B$131</c:f>
              <c:numCache>
                <c:formatCode>0.0</c:formatCode>
                <c:ptCount val="3"/>
                <c:pt idx="0">
                  <c:v>19.600000000000001</c:v>
                </c:pt>
                <c:pt idx="1">
                  <c:v>15.7</c:v>
                </c:pt>
                <c:pt idx="2">
                  <c:v>15.3</c:v>
                </c:pt>
              </c:numCache>
            </c:numRef>
          </c:val>
          <c:smooth val="0"/>
        </c:ser>
        <c:ser>
          <c:idx val="1"/>
          <c:order val="1"/>
          <c:tx>
            <c:v>ID NHW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142535552073625E-2"/>
                  <c:y val="3.6934441366574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425190239129432E-2"/>
                  <c:y val="3.6934441366574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524266645510623E-2"/>
                  <c:y val="2.77008310249306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Sheet1!$A$129:$A$131</c:f>
              <c:strCache>
                <c:ptCount val="3"/>
                <c:pt idx="0">
                  <c:v>1st trimester</c:v>
                </c:pt>
                <c:pt idx="1">
                  <c:v>2nd trimester</c:v>
                </c:pt>
                <c:pt idx="2">
                  <c:v>3rd trimester</c:v>
                </c:pt>
              </c:strCache>
            </c:strRef>
          </c:cat>
          <c:val>
            <c:numRef>
              <c:f>Sheet1!$C$129:$C$131</c:f>
              <c:numCache>
                <c:formatCode>0.0</c:formatCode>
                <c:ptCount val="3"/>
                <c:pt idx="0">
                  <c:v>12.9</c:v>
                </c:pt>
                <c:pt idx="1">
                  <c:v>10.6</c:v>
                </c:pt>
                <c:pt idx="2">
                  <c:v>10.1</c:v>
                </c:pt>
              </c:numCache>
            </c:numRef>
          </c:val>
          <c:smooth val="0"/>
        </c:ser>
        <c:ser>
          <c:idx val="2"/>
          <c:order val="2"/>
          <c:tx>
            <c:v>OR AI/AN</c:v>
          </c:tx>
          <c:spPr>
            <a:ln>
              <a:solidFill>
                <a:schemeClr val="accent1"/>
              </a:solidFill>
            </a:ln>
          </c:spPr>
          <c:marker>
            <c:symbol val="triangle"/>
            <c:size val="8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2.3462501215125886E-2"/>
                  <c:y val="-3.6775675218017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623343051891814E-2"/>
                  <c:y val="-2.4622960911049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722419458273005E-2"/>
                  <c:y val="-2.4622960911049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Sheet1!$A$129:$A$131</c:f>
              <c:strCache>
                <c:ptCount val="3"/>
                <c:pt idx="0">
                  <c:v>1st trimester</c:v>
                </c:pt>
                <c:pt idx="1">
                  <c:v>2nd trimester</c:v>
                </c:pt>
                <c:pt idx="2">
                  <c:v>3rd trimester</c:v>
                </c:pt>
              </c:strCache>
            </c:strRef>
          </c:cat>
          <c:val>
            <c:numRef>
              <c:f>Sheet1!$D$129:$D$131</c:f>
              <c:numCache>
                <c:formatCode>0.0</c:formatCode>
                <c:ptCount val="3"/>
                <c:pt idx="0">
                  <c:v>20.3</c:v>
                </c:pt>
                <c:pt idx="1">
                  <c:v>17.600000000000001</c:v>
                </c:pt>
                <c:pt idx="2">
                  <c:v>16.8</c:v>
                </c:pt>
              </c:numCache>
            </c:numRef>
          </c:val>
          <c:smooth val="0"/>
        </c:ser>
        <c:ser>
          <c:idx val="3"/>
          <c:order val="3"/>
          <c:tx>
            <c:v>OR NHW</c:v>
          </c:tx>
          <c:spPr>
            <a:ln>
              <a:solidFill>
                <a:srgbClr val="C00000"/>
              </a:solidFill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3.9326113832748234E-2"/>
                  <c:y val="-2.1545090797168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524266645510623E-2"/>
                  <c:y val="-3.0778701138811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524266645510623E-2"/>
                  <c:y val="-3.0778701138811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Sheet1!$A$129:$A$131</c:f>
              <c:strCache>
                <c:ptCount val="3"/>
                <c:pt idx="0">
                  <c:v>1st trimester</c:v>
                </c:pt>
                <c:pt idx="1">
                  <c:v>2nd trimester</c:v>
                </c:pt>
                <c:pt idx="2">
                  <c:v>3rd trimester</c:v>
                </c:pt>
              </c:strCache>
            </c:strRef>
          </c:cat>
          <c:val>
            <c:numRef>
              <c:f>Sheet1!$E$129:$E$131</c:f>
              <c:numCache>
                <c:formatCode>0.0</c:formatCode>
                <c:ptCount val="3"/>
                <c:pt idx="0">
                  <c:v>13.3</c:v>
                </c:pt>
                <c:pt idx="1">
                  <c:v>11.6</c:v>
                </c:pt>
                <c:pt idx="2">
                  <c:v>11.1</c:v>
                </c:pt>
              </c:numCache>
            </c:numRef>
          </c: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3109376"/>
        <c:axId val="83110912"/>
      </c:lineChart>
      <c:catAx>
        <c:axId val="83109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3110912"/>
        <c:crosses val="autoZero"/>
        <c:auto val="1"/>
        <c:lblAlgn val="ctr"/>
        <c:lblOffset val="100"/>
        <c:noMultiLvlLbl val="0"/>
      </c:catAx>
      <c:valAx>
        <c:axId val="83110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Percent of moms reporting any smoking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83109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189024982988238"/>
          <c:y val="0.76501332841207348"/>
          <c:w val="0.1365665402935744"/>
          <c:h val="0.23012959317585302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57187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defTabSz="931844">
              <a:defRPr sz="1300"/>
            </a:lvl1pPr>
          </a:lstStyle>
          <a:p>
            <a:pPr>
              <a:defRPr/>
            </a:pPr>
            <a:r>
              <a:rPr lang="en-US" dirty="0"/>
              <a:t>Northwest Portland </a:t>
            </a:r>
            <a:r>
              <a:rPr lang="en-US" dirty="0" smtClean="0"/>
              <a:t>Area Indian Health Board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4" y="2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 defTabSz="931844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2197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defTabSz="931844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4" y="8832197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 defTabSz="931844">
              <a:defRPr sz="1300"/>
            </a:lvl1pPr>
          </a:lstStyle>
          <a:p>
            <a:pPr>
              <a:defRPr/>
            </a:pPr>
            <a:fld id="{56EB4585-3700-4CC5-829C-E2FF1AB0F0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6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defTabSz="931844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904" y="2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 defTabSz="931844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805" y="4416100"/>
            <a:ext cx="503039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2197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defTabSz="931844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904" y="8832197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 defTabSz="931844">
              <a:defRPr sz="1300"/>
            </a:lvl1pPr>
          </a:lstStyle>
          <a:p>
            <a:pPr>
              <a:defRPr/>
            </a:pPr>
            <a:fld id="{AC08DB59-9679-4B58-8DE0-9A39F1AC6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84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6C925-B2B1-4AD3-ACB3-932E876071E4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8DB59-9679-4B58-8DE0-9A39F1AC60C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28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NUMBERS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8DB59-9679-4B58-8DE0-9A39F1AC60C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8DB59-9679-4B58-8DE0-9A39F1AC60C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02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8DB59-9679-4B58-8DE0-9A39F1AC60C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38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8DB59-9679-4B58-8DE0-9A39F1AC60C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937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8DB59-9679-4B58-8DE0-9A39F1AC60C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8DB59-9679-4B58-8DE0-9A39F1AC60C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8DB59-9679-4B58-8DE0-9A39F1AC60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8DB59-9679-4B58-8DE0-9A39F1AC60C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93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8DB59-9679-4B58-8DE0-9A39F1AC60C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8DB59-9679-4B58-8DE0-9A39F1AC60C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4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8DB59-9679-4B58-8DE0-9A39F1AC60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5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8DB59-9679-4B58-8DE0-9A39F1AC60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63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8DB59-9679-4B58-8DE0-9A39F1AC60C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80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8DB59-9679-4B58-8DE0-9A39F1AC60C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7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3124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228600" y="5715000"/>
            <a:ext cx="3962400" cy="1022350"/>
            <a:chOff x="4876800" y="5835650"/>
            <a:chExt cx="3962400" cy="1022350"/>
          </a:xfrm>
        </p:grpSpPr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6096000" y="5943600"/>
              <a:ext cx="2743200" cy="757238"/>
              <a:chOff x="1295400" y="157163"/>
              <a:chExt cx="2743200" cy="757238"/>
            </a:xfrm>
          </p:grpSpPr>
          <p:sp>
            <p:nvSpPr>
              <p:cNvPr id="8" name="TextBox 7"/>
              <p:cNvSpPr txBox="1"/>
              <p:nvPr/>
            </p:nvSpPr>
            <p:spPr bwMode="auto">
              <a:xfrm>
                <a:off x="1295400" y="157163"/>
                <a:ext cx="2743200" cy="6048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ts val="2000"/>
                  </a:lnSpc>
                  <a:defRPr/>
                </a:pPr>
                <a:r>
                  <a:rPr lang="en-US" sz="2000" dirty="0">
                    <a:solidFill>
                      <a:srgbClr val="B40000"/>
                    </a:solidFill>
                    <a:latin typeface="Maiandra GD" pitchFamily="34" charset="0"/>
                  </a:rPr>
                  <a:t>N</a:t>
                </a:r>
                <a:r>
                  <a:rPr lang="en-US" sz="1600" dirty="0">
                    <a:solidFill>
                      <a:srgbClr val="B40000"/>
                    </a:solidFill>
                    <a:latin typeface="Maiandra GD" pitchFamily="34" charset="0"/>
                  </a:rPr>
                  <a:t>orthwest </a:t>
                </a:r>
                <a:r>
                  <a:rPr lang="en-US" sz="2000" dirty="0">
                    <a:solidFill>
                      <a:srgbClr val="B40000"/>
                    </a:solidFill>
                    <a:latin typeface="Maiandra GD" pitchFamily="34" charset="0"/>
                  </a:rPr>
                  <a:t>P</a:t>
                </a:r>
                <a:r>
                  <a:rPr lang="en-US" sz="1600" dirty="0">
                    <a:solidFill>
                      <a:srgbClr val="B40000"/>
                    </a:solidFill>
                    <a:latin typeface="Maiandra GD" pitchFamily="34" charset="0"/>
                  </a:rPr>
                  <a:t>ortland </a:t>
                </a:r>
                <a:r>
                  <a:rPr lang="en-US" sz="2000" dirty="0">
                    <a:solidFill>
                      <a:srgbClr val="B40000"/>
                    </a:solidFill>
                    <a:latin typeface="Maiandra GD" pitchFamily="34" charset="0"/>
                  </a:rPr>
                  <a:t>A</a:t>
                </a:r>
                <a:r>
                  <a:rPr lang="en-US" sz="1600" dirty="0">
                    <a:solidFill>
                      <a:srgbClr val="B40000"/>
                    </a:solidFill>
                    <a:latin typeface="Maiandra GD" pitchFamily="34" charset="0"/>
                  </a:rPr>
                  <a:t>rea</a:t>
                </a:r>
              </a:p>
              <a:p>
                <a:pPr>
                  <a:lnSpc>
                    <a:spcPts val="2000"/>
                  </a:lnSpc>
                  <a:defRPr/>
                </a:pPr>
                <a:r>
                  <a:rPr lang="en-US" sz="1600" dirty="0">
                    <a:solidFill>
                      <a:srgbClr val="B40000"/>
                    </a:solidFill>
                    <a:latin typeface="Maiandra GD" pitchFamily="34" charset="0"/>
                  </a:rPr>
                  <a:t>         </a:t>
                </a:r>
                <a:r>
                  <a:rPr lang="en-US" sz="2000" dirty="0">
                    <a:solidFill>
                      <a:srgbClr val="B40000"/>
                    </a:solidFill>
                    <a:latin typeface="Maiandra GD" pitchFamily="34" charset="0"/>
                  </a:rPr>
                  <a:t>I</a:t>
                </a:r>
                <a:r>
                  <a:rPr lang="en-US" sz="1600" dirty="0">
                    <a:solidFill>
                      <a:srgbClr val="B40000"/>
                    </a:solidFill>
                    <a:latin typeface="Maiandra GD" pitchFamily="34" charset="0"/>
                  </a:rPr>
                  <a:t>ndian </a:t>
                </a:r>
                <a:r>
                  <a:rPr lang="en-US" sz="2000" dirty="0">
                    <a:solidFill>
                      <a:srgbClr val="B40000"/>
                    </a:solidFill>
                    <a:latin typeface="Maiandra GD" pitchFamily="34" charset="0"/>
                  </a:rPr>
                  <a:t>H</a:t>
                </a:r>
                <a:r>
                  <a:rPr lang="en-US" sz="1600" dirty="0">
                    <a:solidFill>
                      <a:srgbClr val="B40000"/>
                    </a:solidFill>
                    <a:latin typeface="Maiandra GD" pitchFamily="34" charset="0"/>
                  </a:rPr>
                  <a:t>ealth </a:t>
                </a:r>
                <a:r>
                  <a:rPr lang="en-US" sz="2000" dirty="0">
                    <a:solidFill>
                      <a:srgbClr val="B40000"/>
                    </a:solidFill>
                    <a:latin typeface="Maiandra GD" pitchFamily="34" charset="0"/>
                  </a:rPr>
                  <a:t>B</a:t>
                </a:r>
                <a:r>
                  <a:rPr lang="en-US" sz="1600" dirty="0">
                    <a:solidFill>
                      <a:srgbClr val="B40000"/>
                    </a:solidFill>
                    <a:latin typeface="Maiandra GD" pitchFamily="34" charset="0"/>
                  </a:rPr>
                  <a:t>oard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 bwMode="auto">
              <a:xfrm>
                <a:off x="1371600" y="652463"/>
                <a:ext cx="2514600" cy="2619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en-US" sz="1100" i="1" dirty="0">
                    <a:solidFill>
                      <a:schemeClr val="accent3">
                        <a:lumMod val="50000"/>
                      </a:schemeClr>
                    </a:solidFill>
                    <a:latin typeface="Gill Sans MT" pitchFamily="34" charset="0"/>
                    <a:cs typeface="Estrangelo Edessa" pitchFamily="66"/>
                  </a:rPr>
                  <a:t>Indian Leadership for Indian Health</a:t>
                </a:r>
              </a:p>
            </p:txBody>
          </p:sp>
        </p:grpSp>
        <p:pic>
          <p:nvPicPr>
            <p:cNvPr id="7" name="Picture 8" descr="NPAIHBtransparentTE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800" y="5835650"/>
              <a:ext cx="1219200" cy="102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0" y="3048000"/>
            <a:ext cx="9144000" cy="180975"/>
            <a:chOff x="0" y="816"/>
            <a:chExt cx="5760" cy="114"/>
          </a:xfrm>
        </p:grpSpPr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4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0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2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9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3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7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3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382000" cy="2133600"/>
          </a:xfrm>
          <a:prstGeom prst="rect">
            <a:avLst/>
          </a:prstGeom>
        </p:spPr>
        <p:txBody>
          <a:bodyPr anchor="b"/>
          <a:lstStyle>
            <a:lvl1pPr algn="ctr">
              <a:defRPr u="none">
                <a:solidFill>
                  <a:srgbClr val="F3EFBF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276600"/>
            <a:ext cx="8382000" cy="2133600"/>
          </a:xfr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239000" y="0"/>
            <a:ext cx="1905000" cy="6858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8" descr="NPAIHBtransparentT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52400"/>
            <a:ext cx="12192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7010400" y="47625"/>
            <a:ext cx="304800" cy="6762750"/>
            <a:chOff x="6629400" y="47625"/>
            <a:chExt cx="304800" cy="6762750"/>
          </a:xfrm>
        </p:grpSpPr>
        <p:pic>
          <p:nvPicPr>
            <p:cNvPr id="7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47625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8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352425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9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657225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10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962025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11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1266825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12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1571625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13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1876425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14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2181225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15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2486025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16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2743200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17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3048000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18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3352800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19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3657600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20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3962400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21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4267200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22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4543425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23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4848225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24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5153025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25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5457825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26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5762625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27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6067425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28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6372225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29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6629400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1600200"/>
            <a:ext cx="1905000" cy="4876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57200"/>
            <a:ext cx="6934200" cy="5791200"/>
          </a:xfrm>
        </p:spPr>
        <p:txBody>
          <a:bodyPr vert="eaVert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Date Placeholder 6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DE7B-745C-42BE-BC43-20FB2A747D52}" type="datetime1">
              <a:rPr lang="en-US"/>
              <a:pPr>
                <a:defRPr/>
              </a:pPr>
              <a:t>1/23/2013</a:t>
            </a:fld>
            <a:endParaRPr lang="en-US" dirty="0"/>
          </a:p>
        </p:txBody>
      </p:sp>
      <p:sp>
        <p:nvSpPr>
          <p:cNvPr id="31" name="Slide Number Placeholder 6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0CDE4-46D5-40E2-8287-C94D0F6386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2" name="Footer Placeholder 6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Northwest Portland Area Indian Health Board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8" descr="NPAIHBtransparentT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12192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0" y="1295400"/>
            <a:ext cx="9144000" cy="180975"/>
            <a:chOff x="0" y="816"/>
            <a:chExt cx="5760" cy="114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4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0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2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9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7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1363" indent="-284163">
              <a:buClr>
                <a:srgbClr val="008080"/>
              </a:buClr>
              <a:buSzPct val="105000"/>
              <a:buFont typeface="Wingdings" pitchFamily="2" charset="2"/>
              <a:buChar char="§"/>
              <a:defRPr lang="en-US" sz="3400" b="0" dirty="0" smtClean="0">
                <a:solidFill>
                  <a:schemeClr val="tx1"/>
                </a:solidFill>
                <a:latin typeface="Trebuchet MS" pitchFamily="34" charset="0"/>
              </a:defRPr>
            </a:lvl2pPr>
            <a:lvl3pPr marL="1262063" indent="-347663">
              <a:buClr>
                <a:srgbClr val="B40000"/>
              </a:buClr>
              <a:buSzPct val="100000"/>
              <a:buFont typeface="Arial" pitchFamily="34" charset="0"/>
              <a:buChar char="•"/>
              <a:defRPr sz="2800" b="0">
                <a:solidFill>
                  <a:schemeClr val="tx1"/>
                </a:solidFill>
              </a:defRPr>
            </a:lvl3pPr>
            <a:lvl4pPr marL="1719263" indent="-347663">
              <a:buFont typeface="Trebuchet MS" pitchFamily="34" charset="0"/>
              <a:buChar char="—"/>
              <a:defRPr sz="2800">
                <a:solidFill>
                  <a:schemeClr val="tx1"/>
                </a:solidFill>
              </a:defRPr>
            </a:lvl4pPr>
            <a:lvl5pPr marL="2176463" indent="-347663">
              <a:buFont typeface="Trebuchet MS" pitchFamily="34" charset="0"/>
              <a:buChar char="—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762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Northwest Portland Area Indian Health Board</a:t>
            </a:r>
          </a:p>
        </p:txBody>
      </p:sp>
      <p:sp>
        <p:nvSpPr>
          <p:cNvPr id="39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B8FA-0CA9-447D-9F83-4F017373320A}" type="datetime1">
              <a:rPr lang="en-US"/>
              <a:pPr>
                <a:defRPr/>
              </a:pPr>
              <a:t>1/23/2013</a:t>
            </a:fld>
            <a:endParaRPr lang="en-US" dirty="0"/>
          </a:p>
        </p:txBody>
      </p:sp>
      <p:sp>
        <p:nvSpPr>
          <p:cNvPr id="40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9953-E140-4B1E-8A10-F48E1039D2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2971800"/>
            <a:ext cx="9144000" cy="180975"/>
            <a:chOff x="0" y="816"/>
            <a:chExt cx="5760" cy="114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7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371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Northwest Portland Area Indian Health Board</a:t>
            </a:r>
          </a:p>
        </p:txBody>
      </p:sp>
      <p:sp>
        <p:nvSpPr>
          <p:cNvPr id="37" name="Rectangle 3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AE402-5289-45B8-A47F-7A4AF228A7D7}" type="datetime1">
              <a:rPr lang="en-US"/>
              <a:pPr>
                <a:defRPr/>
              </a:pPr>
              <a:t>1/23/2013</a:t>
            </a:fld>
            <a:endParaRPr lang="en-US" dirty="0"/>
          </a:p>
        </p:txBody>
      </p:sp>
      <p:sp>
        <p:nvSpPr>
          <p:cNvPr id="3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93B26-2E81-4076-9D4E-54206969BE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7" name="Picture 8" descr="NPAIHBtransparentT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12192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0" y="1295400"/>
            <a:ext cx="9144000" cy="180975"/>
            <a:chOff x="0" y="816"/>
            <a:chExt cx="5760" cy="114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4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0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2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9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7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648200"/>
          </a:xfrm>
        </p:spPr>
        <p:txBody>
          <a:bodyPr/>
          <a:lstStyle>
            <a:lvl1pPr>
              <a:defRPr sz="2800"/>
            </a:lvl1pPr>
            <a:lvl2pPr marL="804863" indent="-347663">
              <a:buSzPct val="85000"/>
              <a:defRPr lang="en-US" sz="2000" b="0" dirty="0" smtClean="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648200"/>
          </a:xfrm>
        </p:spPr>
        <p:txBody>
          <a:bodyPr/>
          <a:lstStyle>
            <a:lvl1pPr>
              <a:defRPr sz="2800"/>
            </a:lvl1pPr>
            <a:lvl2pPr marL="806450" indent="-285750">
              <a:tabLst/>
              <a:defRPr lang="en-US" sz="2000" dirty="0" smtClean="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762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9" name="Rectangle 3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Northwest Portland Area Indian Health Board</a:t>
            </a:r>
          </a:p>
        </p:txBody>
      </p:sp>
      <p:sp>
        <p:nvSpPr>
          <p:cNvPr id="40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F59D-564F-4BA3-8B26-72E1794B03DE}" type="datetime1">
              <a:rPr lang="en-US"/>
              <a:pPr>
                <a:defRPr/>
              </a:pPr>
              <a:t>1/23/2013</a:t>
            </a:fld>
            <a:endParaRPr lang="en-US" dirty="0"/>
          </a:p>
        </p:txBody>
      </p:sp>
      <p:sp>
        <p:nvSpPr>
          <p:cNvPr id="4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8FBB-DFE3-4ABA-A41D-865664A8BA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8" descr="NPAIHBtransparentT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12192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0" y="1295400"/>
            <a:ext cx="9144000" cy="180975"/>
            <a:chOff x="0" y="816"/>
            <a:chExt cx="5760" cy="114"/>
          </a:xfrm>
        </p:grpSpPr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4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0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2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9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7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3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962400"/>
          </a:xfrm>
        </p:spPr>
        <p:txBody>
          <a:bodyPr/>
          <a:lstStyle>
            <a:lvl1pPr>
              <a:defRPr sz="2400"/>
            </a:lvl1pPr>
            <a:lvl2pPr marL="804863" indent="-347663">
              <a:defRPr lang="en-US" sz="2000" dirty="0" smtClean="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24000"/>
            <a:ext cx="4041775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962401"/>
          </a:xfrm>
        </p:spPr>
        <p:txBody>
          <a:bodyPr/>
          <a:lstStyle>
            <a:lvl1pPr>
              <a:defRPr sz="2400"/>
            </a:lvl1pPr>
            <a:lvl2pPr marL="804863" indent="-347663">
              <a:defRPr lang="en-US" sz="2000" dirty="0" smtClean="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1600" y="76200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Northwest Portland Area Indian Health Board</a:t>
            </a:r>
          </a:p>
        </p:txBody>
      </p:sp>
      <p:sp>
        <p:nvSpPr>
          <p:cNvPr id="42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844B-0E79-4C7E-B9CA-73CE2D04DECA}" type="datetime1">
              <a:rPr lang="en-US"/>
              <a:pPr>
                <a:defRPr/>
              </a:pPr>
              <a:t>1/23/2013</a:t>
            </a:fld>
            <a:endParaRPr lang="en-US" dirty="0"/>
          </a:p>
        </p:txBody>
      </p:sp>
      <p:sp>
        <p:nvSpPr>
          <p:cNvPr id="4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EA058-F945-4C6D-A0CA-275994C82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0" y="0"/>
            <a:ext cx="9144000" cy="1476375"/>
            <a:chOff x="0" y="0"/>
            <a:chExt cx="9144000" cy="147637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0" y="0"/>
              <a:ext cx="9144000" cy="1295400"/>
              <a:chOff x="0" y="0"/>
              <a:chExt cx="9144000" cy="1295400"/>
            </a:xfrm>
          </p:grpSpPr>
          <p:sp>
            <p:nvSpPr>
              <p:cNvPr id="35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1295400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pic>
            <p:nvPicPr>
              <p:cNvPr id="36" name="Picture 8" descr="NPAIHBtransparentTEA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200" y="228600"/>
                <a:ext cx="1219200" cy="1022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0" y="1295400"/>
              <a:ext cx="9144000" cy="180975"/>
              <a:chOff x="0" y="816"/>
              <a:chExt cx="5760" cy="114"/>
            </a:xfrm>
          </p:grpSpPr>
          <p:pic>
            <p:nvPicPr>
              <p:cNvPr id="5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2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4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6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68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60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52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44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36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28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20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2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04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96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88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80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72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64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56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48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3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40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3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32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3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24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3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16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3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08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3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00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3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92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3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84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3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76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68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1371600" y="762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>
              <a:defRPr/>
            </a:lvl1pPr>
          </a:lstStyle>
          <a:p>
            <a:pPr eaLnBrk="0" hangingPunct="0">
              <a:defRPr/>
            </a:pPr>
            <a:r>
              <a:rPr lang="en-US" sz="4000" kern="0" dirty="0" smtClean="0">
                <a:solidFill>
                  <a:srgbClr val="990000"/>
                </a:solidFill>
                <a:latin typeface="Georgia" pitchFamily="18" charset="0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rgbClr val="800000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dirty="0"/>
              <a:t>Northwest Portland Area Indian Health Board</a:t>
            </a:r>
          </a:p>
        </p:txBody>
      </p:sp>
      <p:sp>
        <p:nvSpPr>
          <p:cNvPr id="39" name="Rectangle 3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z="1200">
                <a:solidFill>
                  <a:srgbClr val="800000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29C1E1A0-7579-46A4-9B31-62303218D472}" type="datetime1">
              <a:rPr lang="en-US"/>
              <a:pPr>
                <a:defRPr/>
              </a:pPr>
              <a:t>1/23/2013</a:t>
            </a:fld>
            <a:endParaRPr lang="en-US" dirty="0"/>
          </a:p>
        </p:txBody>
      </p:sp>
      <p:sp>
        <p:nvSpPr>
          <p:cNvPr id="4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800000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9C7D06AE-20E0-49C7-9537-E8A2F28FC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3505200" cy="556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9144000" cy="609600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144000" cy="60960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8" name="Picture 8" descr="NPAIHBtransparentTE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143000" cy="575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0" y="1143000"/>
            <a:ext cx="9144000" cy="180975"/>
            <a:chOff x="0" y="816"/>
            <a:chExt cx="5760" cy="114"/>
          </a:xfrm>
        </p:grpSpPr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4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0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2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9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7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0" y="6248400"/>
            <a:ext cx="9144000" cy="180975"/>
            <a:chOff x="0" y="816"/>
            <a:chExt cx="5760" cy="114"/>
          </a:xfrm>
        </p:grpSpPr>
        <p:pic>
          <p:nvPicPr>
            <p:cNvPr id="4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4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0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2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9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3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7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3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323975"/>
            <a:ext cx="2971800" cy="12192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5562600"/>
          </a:xfrm>
        </p:spPr>
        <p:txBody>
          <a:bodyPr/>
          <a:lstStyle>
            <a:lvl1pPr>
              <a:defRPr sz="3200"/>
            </a:lvl1pPr>
            <a:lvl2pPr marL="914400" indent="-457200">
              <a:buSzPct val="85000"/>
              <a:defRPr sz="2800"/>
            </a:lvl2pPr>
            <a:lvl3pPr marL="1262063" indent="-347663">
              <a:defRPr sz="2400"/>
            </a:lvl3pPr>
            <a:lvl4pPr marL="1719263" indent="-347663">
              <a:defRPr sz="2000"/>
            </a:lvl4pPr>
            <a:lvl5pPr marL="2176463" indent="-347663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57400"/>
            <a:ext cx="2971800" cy="41148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Northwest Portland Area Indian Health Board</a:t>
            </a:r>
          </a:p>
        </p:txBody>
      </p:sp>
      <p:sp>
        <p:nvSpPr>
          <p:cNvPr id="72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13360-9D32-4BC0-B11F-F5811241E569}" type="datetime1">
              <a:rPr lang="en-US"/>
              <a:pPr>
                <a:defRPr/>
              </a:pPr>
              <a:t>1/23/2013</a:t>
            </a:fld>
            <a:endParaRPr lang="en-US" dirty="0"/>
          </a:p>
        </p:txBody>
      </p:sp>
      <p:sp>
        <p:nvSpPr>
          <p:cNvPr id="73" name="Rectangle 7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5780A-57F3-42C7-8BF9-787D1861F4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3505200" cy="556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0" y="0"/>
            <a:ext cx="9144000" cy="609600"/>
            <a:chOff x="0" y="0"/>
            <a:chExt cx="9144000" cy="609600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144000" cy="60960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8" name="Picture 8" descr="NPAIHBtransparentTE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85800" cy="575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0" y="533400"/>
            <a:ext cx="9144000" cy="180975"/>
            <a:chOff x="0" y="816"/>
            <a:chExt cx="5760" cy="114"/>
          </a:xfrm>
        </p:grpSpPr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4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0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2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9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7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0" y="6248400"/>
            <a:ext cx="9144000" cy="180975"/>
            <a:chOff x="0" y="816"/>
            <a:chExt cx="5760" cy="114"/>
          </a:xfrm>
        </p:grpSpPr>
        <p:pic>
          <p:nvPicPr>
            <p:cNvPr id="4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4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0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2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92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4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3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76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3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8" y="816"/>
              <a:ext cx="19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2971800" cy="12192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57400"/>
            <a:ext cx="2971800" cy="41148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5" name="Picture Placeholder 2"/>
          <p:cNvSpPr>
            <a:spLocks noGrp="1"/>
          </p:cNvSpPr>
          <p:nvPr>
            <p:ph type="pic" idx="1"/>
          </p:nvPr>
        </p:nvSpPr>
        <p:spPr>
          <a:xfrm>
            <a:off x="3581400" y="762000"/>
            <a:ext cx="5410200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Northwest Portland Area Indian Health Board</a:t>
            </a:r>
          </a:p>
        </p:txBody>
      </p:sp>
      <p:sp>
        <p:nvSpPr>
          <p:cNvPr id="72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3D07F-3835-40D7-A82C-B279B5D3BD2C}" type="datetime1">
              <a:rPr lang="en-US"/>
              <a:pPr>
                <a:defRPr/>
              </a:pPr>
              <a:t>1/23/2013</a:t>
            </a:fld>
            <a:endParaRPr lang="en-US" dirty="0"/>
          </a:p>
        </p:txBody>
      </p:sp>
      <p:sp>
        <p:nvSpPr>
          <p:cNvPr id="73" name="Rectangle 7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DCAE-C361-4A00-AC5F-A732ED1645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0" y="0"/>
            <a:ext cx="9144000" cy="1476375"/>
            <a:chOff x="0" y="0"/>
            <a:chExt cx="9144000" cy="1476375"/>
          </a:xfrm>
        </p:grpSpPr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0" y="0"/>
              <a:ext cx="9144000" cy="1295400"/>
              <a:chOff x="0" y="0"/>
              <a:chExt cx="9144000" cy="1295400"/>
            </a:xfrm>
          </p:grpSpPr>
          <p:sp>
            <p:nvSpPr>
              <p:cNvPr id="3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1295400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pic>
            <p:nvPicPr>
              <p:cNvPr id="38" name="Picture 8" descr="NPAIHBtransparentTEA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200" y="228600"/>
                <a:ext cx="1219200" cy="1022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0" y="1295400"/>
              <a:ext cx="9144000" cy="180975"/>
              <a:chOff x="0" y="816"/>
              <a:chExt cx="5760" cy="114"/>
            </a:xfrm>
          </p:grpSpPr>
          <p:pic>
            <p:nvPicPr>
              <p:cNvPr id="7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2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4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6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68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60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52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44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36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28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20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2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04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96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88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80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72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64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2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56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48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3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40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3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32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3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24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3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16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3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08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3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00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3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92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84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76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3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68" y="816"/>
                <a:ext cx="192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6962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9" name="Date Placeholder 6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EE67-193F-41AF-BF5F-84B72BD915BE}" type="datetime1">
              <a:rPr lang="en-US"/>
              <a:pPr>
                <a:defRPr/>
              </a:pPr>
              <a:t>1/23/2013</a:t>
            </a:fld>
            <a:endParaRPr lang="en-US" dirty="0"/>
          </a:p>
        </p:txBody>
      </p:sp>
      <p:sp>
        <p:nvSpPr>
          <p:cNvPr id="40" name="Slide Number Placeholder 7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AE4C-5693-4CD2-966E-0A68C24443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Footer Placeholder 7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Northwest Portland Area Indian Health Board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 Third level</a:t>
            </a:r>
          </a:p>
          <a:p>
            <a:pPr lvl="3"/>
            <a:r>
              <a:rPr lang="en-US" smtClean="0"/>
              <a:t> Fourth level</a:t>
            </a:r>
          </a:p>
          <a:p>
            <a:pPr lvl="4"/>
            <a:r>
              <a:rPr lang="en-US" smtClean="0"/>
              <a:t> 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762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61125"/>
            <a:ext cx="381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00000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dirty="0"/>
              <a:t>Northwest Portland Area Indian Health Board</a:t>
            </a:r>
          </a:p>
        </p:txBody>
      </p:sp>
      <p:sp>
        <p:nvSpPr>
          <p:cNvPr id="6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11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00000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11B48FDB-D342-4F06-80C3-CC7634C7F97A}" type="datetime1">
              <a:rPr lang="en-US"/>
              <a:pPr>
                <a:defRPr/>
              </a:pPr>
              <a:t>1/23/2013</a:t>
            </a:fld>
            <a:endParaRPr lang="en-US" dirty="0"/>
          </a:p>
        </p:txBody>
      </p:sp>
      <p:sp>
        <p:nvSpPr>
          <p:cNvPr id="6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611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00000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7AD814E6-D563-43F1-AFB9-B14F285457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Georgia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u="sng">
          <a:solidFill>
            <a:srgbClr val="990000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u="sng">
          <a:solidFill>
            <a:srgbClr val="990000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u="sng">
          <a:solidFill>
            <a:srgbClr val="990000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u="sng">
          <a:solidFill>
            <a:srgbClr val="990000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15C29"/>
        </a:buClr>
        <a:buSzPct val="95000"/>
        <a:buFont typeface="Arial" charset="0"/>
        <a:buChar char="•"/>
        <a:defRPr sz="36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080"/>
        </a:buClr>
        <a:buSzPct val="100000"/>
        <a:buFont typeface="Wingdings" pitchFamily="2" charset="2"/>
        <a:buChar char="§"/>
        <a:defRPr lang="en-US" sz="3400" dirty="0">
          <a:solidFill>
            <a:schemeClr val="tx1"/>
          </a:solidFill>
          <a:latin typeface="Trebuchet MS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40000"/>
        </a:buClr>
        <a:buSzPct val="100000"/>
        <a:buFont typeface="Arial" charset="0"/>
        <a:buChar char="•"/>
        <a:defRPr sz="2800">
          <a:solidFill>
            <a:schemeClr val="tx1"/>
          </a:solidFill>
          <a:latin typeface="Trebuchet MS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44646"/>
        </a:buClr>
        <a:buSzPct val="100000"/>
        <a:buFont typeface="Trebuchet MS" pitchFamily="34" charset="0"/>
        <a:buChar char="—"/>
        <a:defRPr sz="2800" i="1">
          <a:solidFill>
            <a:schemeClr val="tx1"/>
          </a:solidFill>
          <a:latin typeface="Trebuchet MS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—"/>
        <a:defRPr sz="2400" i="1">
          <a:solidFill>
            <a:schemeClr val="tx1"/>
          </a:solidFill>
          <a:latin typeface="Trebuchet MS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3200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3200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3200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3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762000"/>
            <a:ext cx="8839200" cy="2133600"/>
          </a:xfrm>
        </p:spPr>
        <p:txBody>
          <a:bodyPr/>
          <a:lstStyle/>
          <a:p>
            <a:r>
              <a:rPr lang="en-US" sz="3600" dirty="0" smtClean="0"/>
              <a:t>Pregnancy risk factors and birth outcomes </a:t>
            </a:r>
            <a:br>
              <a:rPr lang="en-US" sz="3600" dirty="0" smtClean="0"/>
            </a:br>
            <a:r>
              <a:rPr lang="en-US" sz="3600" dirty="0" smtClean="0"/>
              <a:t>within Oregon and Idaho’s </a:t>
            </a:r>
            <a:br>
              <a:rPr lang="en-US" sz="3600" dirty="0" smtClean="0"/>
            </a:br>
            <a:r>
              <a:rPr lang="en-US" sz="3600" dirty="0" smtClean="0"/>
              <a:t>American Indian/Alaska Native population</a:t>
            </a:r>
            <a:r>
              <a:rPr lang="en-US" sz="2800" dirty="0"/>
              <a:t> (</a:t>
            </a:r>
            <a:r>
              <a:rPr lang="en-US" sz="2800" dirty="0" smtClean="0"/>
              <a:t>2008-2010)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390900"/>
            <a:ext cx="8382000" cy="24384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Suzanne </a:t>
            </a:r>
            <a:r>
              <a:rPr lang="en-US" sz="2800" dirty="0"/>
              <a:t>Zane</a:t>
            </a:r>
          </a:p>
          <a:p>
            <a:pPr>
              <a:defRPr/>
            </a:pPr>
            <a:r>
              <a:rPr lang="en-US" sz="2400" dirty="0" smtClean="0"/>
              <a:t>Maternal and Child Health Epidemiologist</a:t>
            </a:r>
            <a:endParaRPr lang="en-US" sz="2400" dirty="0"/>
          </a:p>
          <a:p>
            <a:pPr>
              <a:defRPr/>
            </a:pPr>
            <a:r>
              <a:rPr lang="en-US" sz="2400" dirty="0" smtClean="0"/>
              <a:t>and the</a:t>
            </a:r>
          </a:p>
          <a:p>
            <a:pPr>
              <a:defRPr/>
            </a:pPr>
            <a:r>
              <a:rPr lang="en-US" sz="2400" dirty="0"/>
              <a:t>Improving Data &amp; Enhancing Access (IDEA-NW) Project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334000" y="5867400"/>
            <a:ext cx="3810000" cy="39687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  <a:ea typeface="Times New Roman"/>
              </a:rPr>
              <a:t>Quarterly Board Meeting</a:t>
            </a:r>
          </a:p>
          <a:p>
            <a:pPr lvl="0"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</a:rPr>
              <a:t>January,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</a:rPr>
              <a:t> 2013</a:t>
            </a:r>
          </a:p>
          <a:p>
            <a:pPr lvl="0">
              <a:defRPr/>
            </a:pPr>
            <a:r>
              <a:rPr lang="en-US" sz="1400" baseline="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Pendleton,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 OR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4026385" cy="4724400"/>
          </a:xfrm>
        </p:spPr>
        <p:txBody>
          <a:bodyPr/>
          <a:lstStyle/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Tested </a:t>
            </a:r>
            <a:r>
              <a:rPr lang="en-US" sz="3200" dirty="0"/>
              <a:t>for </a:t>
            </a:r>
            <a:r>
              <a:rPr lang="en-US" sz="3200" dirty="0" smtClean="0"/>
              <a:t>HIV </a:t>
            </a:r>
            <a:r>
              <a:rPr lang="en-US" sz="2400" dirty="0" smtClean="0"/>
              <a:t>(Oregon)</a:t>
            </a:r>
          </a:p>
          <a:p>
            <a:pPr lvl="1"/>
            <a:r>
              <a:rPr lang="en-US" sz="2800" dirty="0" smtClean="0"/>
              <a:t>AI/AN: 83.0%</a:t>
            </a:r>
          </a:p>
          <a:p>
            <a:pPr lvl="1"/>
            <a:r>
              <a:rPr lang="en-US" sz="2800" dirty="0" smtClean="0"/>
              <a:t>NHW</a:t>
            </a:r>
            <a:r>
              <a:rPr lang="en-US" sz="2800" dirty="0"/>
              <a:t>: 80.7%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 care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Northwest Portland Area Indian Health Board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CAB8FA-0CA9-447D-9F83-4F017373320A}" type="datetime1">
              <a:rPr lang="en-US" smtClean="0"/>
              <a:pPr>
                <a:defRPr/>
              </a:pPr>
              <a:t>1/23/2013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09953-E140-4B1E-8A10-F48E1039D20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6" name="Picture 2" descr="https://encrypted-tbn3.google.com/images?q=tbn:ANd9GcS2kqs_sCmoGPgXwm9L8lcPi0wna6t8TYpp76qM187lWeBoGYMs8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85" y="2743200"/>
            <a:ext cx="415636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451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 care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Northwest Portland Area Indian Health Board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CAB8FA-0CA9-447D-9F83-4F017373320A}" type="datetime1">
              <a:rPr lang="en-US" smtClean="0"/>
              <a:pPr>
                <a:defRPr/>
              </a:pPr>
              <a:t>1/23/2013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09953-E140-4B1E-8A10-F48E1039D20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76818"/>
              </p:ext>
            </p:extLst>
          </p:nvPr>
        </p:nvGraphicFramePr>
        <p:xfrm>
          <a:off x="76200" y="15240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5999" y="3276600"/>
            <a:ext cx="3035461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b="1" dirty="0" smtClean="0">
                <a:latin typeface="Trebuchet MS" pitchFamily="34" charset="0"/>
              </a:rPr>
              <a:t>Oregon AI/AN</a:t>
            </a:r>
            <a:r>
              <a:rPr lang="en-US" sz="1400" b="1" dirty="0">
                <a:latin typeface="Trebuchet MS" pitchFamily="34" charset="0"/>
              </a:rPr>
              <a:t>: 31.4% decrease</a:t>
            </a:r>
          </a:p>
          <a:p>
            <a:pPr>
              <a:lnSpc>
                <a:spcPct val="60000"/>
              </a:lnSpc>
            </a:pPr>
            <a:endParaRPr lang="en-US" sz="1400" b="1" dirty="0">
              <a:latin typeface="Trebuchet MS" pitchFamily="34" charset="0"/>
            </a:endParaRPr>
          </a:p>
          <a:p>
            <a:pPr>
              <a:lnSpc>
                <a:spcPct val="60000"/>
              </a:lnSpc>
            </a:pPr>
            <a:r>
              <a:rPr lang="en-US" sz="1400" b="1" dirty="0">
                <a:latin typeface="Trebuchet MS" pitchFamily="34" charset="0"/>
              </a:rPr>
              <a:t>Idaho AI/AN: 21.9% </a:t>
            </a:r>
            <a:r>
              <a:rPr lang="en-US" sz="1400" b="1" dirty="0" smtClean="0">
                <a:latin typeface="Trebuchet MS" pitchFamily="34" charset="0"/>
              </a:rPr>
              <a:t>decrease</a:t>
            </a:r>
          </a:p>
          <a:p>
            <a:pPr>
              <a:lnSpc>
                <a:spcPct val="60000"/>
              </a:lnSpc>
            </a:pPr>
            <a:endParaRPr lang="en-US" sz="1400" b="1" dirty="0">
              <a:latin typeface="Trebuchet MS" pitchFamily="34" charset="0"/>
            </a:endParaRPr>
          </a:p>
          <a:p>
            <a:pPr>
              <a:lnSpc>
                <a:spcPct val="60000"/>
              </a:lnSpc>
            </a:pPr>
            <a:endParaRPr lang="en-US" sz="1400" b="1" dirty="0" smtClean="0">
              <a:latin typeface="Trebuchet MS" pitchFamily="34" charset="0"/>
            </a:endParaRPr>
          </a:p>
          <a:p>
            <a:pPr>
              <a:lnSpc>
                <a:spcPct val="60000"/>
              </a:lnSpc>
            </a:pPr>
            <a:endParaRPr lang="en-US" sz="1400" b="1" dirty="0">
              <a:latin typeface="Trebuchet MS" pitchFamily="34" charset="0"/>
            </a:endParaRPr>
          </a:p>
          <a:p>
            <a:pPr>
              <a:lnSpc>
                <a:spcPct val="60000"/>
              </a:lnSpc>
            </a:pPr>
            <a:endParaRPr lang="en-US" sz="1400" b="1" dirty="0">
              <a:latin typeface="Trebuchet MS" pitchFamily="34" charset="0"/>
            </a:endParaRPr>
          </a:p>
          <a:p>
            <a:pPr>
              <a:lnSpc>
                <a:spcPct val="60000"/>
              </a:lnSpc>
            </a:pPr>
            <a:r>
              <a:rPr lang="en-US" sz="1400" b="1" dirty="0">
                <a:latin typeface="Trebuchet MS" pitchFamily="34" charset="0"/>
              </a:rPr>
              <a:t>Oregon NHW: 29.8% decrease</a:t>
            </a:r>
          </a:p>
          <a:p>
            <a:pPr>
              <a:lnSpc>
                <a:spcPct val="60000"/>
              </a:lnSpc>
            </a:pPr>
            <a:endParaRPr lang="en-US" sz="1400" b="1" dirty="0">
              <a:latin typeface="Trebuchet MS" pitchFamily="34" charset="0"/>
            </a:endParaRPr>
          </a:p>
          <a:p>
            <a:pPr>
              <a:lnSpc>
                <a:spcPct val="60000"/>
              </a:lnSpc>
            </a:pPr>
            <a:r>
              <a:rPr lang="en-US" sz="1400" b="1" dirty="0">
                <a:latin typeface="Trebuchet MS" pitchFamily="34" charset="0"/>
              </a:rPr>
              <a:t>Idaho NHW: 21.7% decrease</a:t>
            </a:r>
          </a:p>
          <a:p>
            <a:pPr>
              <a:lnSpc>
                <a:spcPct val="60000"/>
              </a:lnSpc>
            </a:pPr>
            <a:endParaRPr lang="en-US" sz="1400" b="1" dirty="0"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5029200"/>
            <a:ext cx="1676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7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Birth outcomes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Northwest Portland Area Indian Health Board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9C1E1A0-7579-46A4-9B31-62303218D472}" type="datetime1">
              <a:rPr lang="en-US" smtClean="0"/>
              <a:pPr>
                <a:defRPr/>
              </a:pPr>
              <a:t>1/23/2013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D06AE-20E0-49C7-9537-E8A2F28FCB5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550197"/>
              </p:ext>
            </p:extLst>
          </p:nvPr>
        </p:nvGraphicFramePr>
        <p:xfrm>
          <a:off x="3581400" y="934082"/>
          <a:ext cx="5429244" cy="525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1188932"/>
                <a:gridCol w="1498388"/>
                <a:gridCol w="1219200"/>
                <a:gridCol w="1314444"/>
              </a:tblGrid>
              <a:tr h="433481">
                <a:tc gridSpan="2">
                  <a:txBody>
                    <a:bodyPr/>
                    <a:lstStyle/>
                    <a:p>
                      <a:pPr algn="l"/>
                      <a:endParaRPr lang="en-US" sz="2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AI/AN</a:t>
                      </a:r>
                      <a:endParaRPr lang="en-US" sz="2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NHW</a:t>
                      </a:r>
                      <a:endParaRPr lang="en-US" sz="2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00136">
                <a:tc gridSpan="3"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Gestational</a:t>
                      </a:r>
                      <a:r>
                        <a:rPr lang="en-US" sz="2000" b="1" baseline="0" dirty="0" smtClean="0"/>
                        <a:t> age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0136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Early</a:t>
                      </a:r>
                      <a:r>
                        <a:rPr lang="en-US" sz="1800" baseline="0" dirty="0" smtClean="0"/>
                        <a:t> preterm (&lt;34 </a:t>
                      </a:r>
                      <a:r>
                        <a:rPr lang="en-US" sz="1800" baseline="0" dirty="0" err="1" smtClean="0"/>
                        <a:t>wks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trike="noStrike" dirty="0" smtClean="0"/>
                        <a:t>2.6%</a:t>
                      </a:r>
                      <a:endParaRPr lang="en-US" sz="1800" strike="noStrik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trike="noStrike" dirty="0" smtClean="0"/>
                        <a:t>1.9%</a:t>
                      </a:r>
                      <a:endParaRPr lang="en-US" sz="1800" strike="noStrik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0136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Preterm (34 to &lt;37 </a:t>
                      </a:r>
                      <a:r>
                        <a:rPr lang="en-US" sz="1800" dirty="0" err="1" smtClean="0"/>
                        <a:t>wks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trike="noStrike" dirty="0" smtClean="0"/>
                        <a:t>7.2%</a:t>
                      </a:r>
                      <a:endParaRPr lang="en-US" sz="1800" strike="noStrik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trike="noStrike" dirty="0" smtClean="0"/>
                        <a:t>6.1%</a:t>
                      </a:r>
                      <a:endParaRPr lang="en-US" sz="1800" strike="noStrik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0136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Term (&gt;=37 </a:t>
                      </a:r>
                      <a:r>
                        <a:rPr lang="en-US" sz="1800" dirty="0" err="1" smtClean="0"/>
                        <a:t>wks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trike="noStrike" dirty="0" smtClean="0"/>
                        <a:t>90.2%</a:t>
                      </a:r>
                      <a:endParaRPr lang="en-US" sz="1800" strike="noStrik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trike="noStrike" dirty="0" smtClean="0"/>
                        <a:t>91.9%</a:t>
                      </a:r>
                      <a:endParaRPr lang="en-US" sz="1800" strike="noStrik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0136">
                <a:tc gridSpan="3"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Method of delivery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strike="sngStrike" dirty="0"/>
                    </a:p>
                  </a:txBody>
                  <a:tcPr/>
                </a:tc>
              </a:tr>
              <a:tr h="400136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Vaginal 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trike="noStrike" dirty="0" smtClean="0"/>
                        <a:t>70.1%</a:t>
                      </a:r>
                      <a:endParaRPr lang="en-US" sz="1800" strike="noStrik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trike="noStrike" dirty="0" smtClean="0"/>
                        <a:t>73.0%</a:t>
                      </a:r>
                      <a:endParaRPr lang="en-US" sz="1800" strike="noStrik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0136">
                <a:tc>
                  <a:txBody>
                    <a:bodyPr/>
                    <a:lstStyle/>
                    <a:p>
                      <a:pPr algn="l"/>
                      <a:endParaRPr lang="en-US" sz="2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Cesarean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trike="noStrike" dirty="0" smtClean="0"/>
                        <a:t>29.9%</a:t>
                      </a:r>
                      <a:endParaRPr lang="en-US" sz="1800" strike="noStrik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trike="noStrike" dirty="0" smtClean="0"/>
                        <a:t>27.0%</a:t>
                      </a:r>
                      <a:endParaRPr lang="en-US" sz="1800" strike="noStrik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0136">
                <a:tc gridSpan="3"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Birth weight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strike="sngStrik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strike="sngStrik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0136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Very low (&lt;1500 g)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trike="noStrike" dirty="0" smtClean="0"/>
                        <a:t>1.2%</a:t>
                      </a:r>
                      <a:endParaRPr lang="en-US" sz="1800" strike="noStrik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trike="noStrike" dirty="0" smtClean="0"/>
                        <a:t>1.0%</a:t>
                      </a:r>
                      <a:endParaRPr lang="en-US" sz="1800" strike="noStrik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0136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Low</a:t>
                      </a:r>
                      <a:r>
                        <a:rPr lang="en-US" sz="1800" baseline="0" dirty="0" smtClean="0"/>
                        <a:t> (1500 - &lt;2500 g)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trike="noStrike" dirty="0" smtClean="0"/>
                        <a:t>6.0%</a:t>
                      </a:r>
                      <a:endParaRPr lang="en-US" sz="1800" strike="noStrik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trike="noStrike" dirty="0" smtClean="0"/>
                        <a:t>5.1%</a:t>
                      </a:r>
                      <a:endParaRPr lang="en-US" sz="1800" strike="noStrik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0136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Normal (2500 </a:t>
                      </a:r>
                      <a:r>
                        <a:rPr lang="en-US" sz="1800" baseline="0" dirty="0" smtClean="0"/>
                        <a:t> - &lt;4000</a:t>
                      </a:r>
                      <a:r>
                        <a:rPr lang="en-US" sz="1800" dirty="0" smtClean="0"/>
                        <a:t>g)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trike="noStrike" dirty="0" smtClean="0"/>
                        <a:t>82.3%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trike="noStrike" dirty="0" smtClean="0"/>
                        <a:t>83.7%</a:t>
                      </a:r>
                      <a:endParaRPr lang="en-US" sz="1800" strike="noStrik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0136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High</a:t>
                      </a:r>
                      <a:r>
                        <a:rPr lang="en-US" sz="1800" baseline="0" dirty="0" smtClean="0"/>
                        <a:t> (&gt;4000 g)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trike="noStrike" dirty="0" smtClean="0"/>
                        <a:t>10.5%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trike="noStrike" dirty="0" smtClean="0"/>
                        <a:t>10.3%</a:t>
                      </a:r>
                      <a:endParaRPr lang="en-US" sz="1800" strike="noStrik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5" name="Picture 3" descr="Y:\Scenery&amp;Clinics\IDEA IStock photos\pregnancy photos\pre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" y="2783594"/>
            <a:ext cx="3298941" cy="247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19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NICU admission </a:t>
            </a:r>
            <a:r>
              <a:rPr lang="en-US" sz="2400" dirty="0" smtClean="0"/>
              <a:t>(Oregon)</a:t>
            </a:r>
          </a:p>
          <a:p>
            <a:pPr lvl="1"/>
            <a:r>
              <a:rPr lang="en-US" sz="2400" dirty="0"/>
              <a:t>AI/AN: </a:t>
            </a:r>
            <a:r>
              <a:rPr lang="en-US" sz="2400" dirty="0" smtClean="0"/>
              <a:t>8.5%</a:t>
            </a:r>
            <a:endParaRPr lang="en-US" sz="2400" dirty="0"/>
          </a:p>
          <a:p>
            <a:pPr lvl="1"/>
            <a:r>
              <a:rPr lang="en-US" sz="2400" dirty="0"/>
              <a:t>NHW: 6.9</a:t>
            </a:r>
            <a:r>
              <a:rPr lang="en-US" sz="2400" dirty="0" smtClean="0"/>
              <a:t>%</a:t>
            </a:r>
          </a:p>
          <a:p>
            <a:r>
              <a:rPr lang="en-US" sz="3200" dirty="0" smtClean="0"/>
              <a:t>Breastfeeding started at hospital          </a:t>
            </a:r>
            <a:r>
              <a:rPr lang="en-US" sz="2000" dirty="0" smtClean="0"/>
              <a:t>(&gt;</a:t>
            </a:r>
            <a:r>
              <a:rPr lang="en-US" sz="2000" dirty="0"/>
              <a:t>9</a:t>
            </a:r>
            <a:r>
              <a:rPr lang="en-US" sz="2000" dirty="0" smtClean="0"/>
              <a:t>% unknown/missing data)</a:t>
            </a:r>
            <a:endParaRPr lang="en-US" dirty="0" smtClean="0"/>
          </a:p>
          <a:p>
            <a:pPr lvl="1"/>
            <a:r>
              <a:rPr lang="en-US" sz="2400" dirty="0" smtClean="0"/>
              <a:t>AI/AN: 79.1%</a:t>
            </a:r>
            <a:endParaRPr lang="en-US" sz="2400" dirty="0"/>
          </a:p>
          <a:p>
            <a:pPr lvl="1"/>
            <a:r>
              <a:rPr lang="en-US" sz="2400" dirty="0" smtClean="0"/>
              <a:t>NHW: 82.0%</a:t>
            </a:r>
          </a:p>
          <a:p>
            <a:pPr lvl="1"/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outcomes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Northwest Portland Area Indian Health Board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CAB8FA-0CA9-447D-9F83-4F017373320A}" type="datetime1">
              <a:rPr lang="en-US" smtClean="0"/>
              <a:pPr>
                <a:defRPr/>
              </a:pPr>
              <a:t>1/23/2013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09953-E140-4B1E-8A10-F48E1039D20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6" name="Picture 2" descr="Y:\Scenery&amp;Clinics\IDEA IStock photos\pregnancy photos\breastfeed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2957513" cy="443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763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2971800" cy="1219200"/>
          </a:xfrm>
        </p:spPr>
        <p:txBody>
          <a:bodyPr/>
          <a:lstStyle/>
          <a:p>
            <a:r>
              <a:rPr lang="en-US" sz="3200" dirty="0" smtClean="0"/>
              <a:t>Highlights/ Conclusions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0" y="1371600"/>
            <a:ext cx="5264150" cy="5562600"/>
          </a:xfrm>
        </p:spPr>
        <p:txBody>
          <a:bodyPr/>
          <a:lstStyle/>
          <a:p>
            <a:r>
              <a:rPr lang="en-US" sz="2200" dirty="0" smtClean="0"/>
              <a:t>Birth/fertility rates 2-3 times higher</a:t>
            </a:r>
          </a:p>
          <a:p>
            <a:r>
              <a:rPr lang="en-US" sz="2200" dirty="0" smtClean="0"/>
              <a:t>AI/ANs have elevated prevalence of </a:t>
            </a:r>
            <a:r>
              <a:rPr lang="en-US" sz="2200" i="1" dirty="0" smtClean="0"/>
              <a:t>pregnancy risk factors</a:t>
            </a:r>
          </a:p>
          <a:p>
            <a:pPr marL="0" indent="0">
              <a:buNone/>
            </a:pPr>
            <a:r>
              <a:rPr lang="en-US" sz="2200" i="1" dirty="0" smtClean="0"/>
              <a:t>		</a:t>
            </a:r>
            <a:r>
              <a:rPr lang="en-US" sz="2200" dirty="0" smtClean="0"/>
              <a:t>but</a:t>
            </a:r>
          </a:p>
          <a:p>
            <a:r>
              <a:rPr lang="en-US" sz="2200" i="1" dirty="0" smtClean="0"/>
              <a:t>Birth outcomes </a:t>
            </a:r>
            <a:r>
              <a:rPr lang="en-US" sz="2200" dirty="0" smtClean="0"/>
              <a:t>we looked at were not vastly different than NHW</a:t>
            </a:r>
          </a:p>
          <a:p>
            <a:r>
              <a:rPr lang="en-US" sz="2200" dirty="0" smtClean="0"/>
              <a:t>AI/ANs doing somewhat better than NHW on HIV screening and smoking reduction</a:t>
            </a:r>
          </a:p>
          <a:p>
            <a:r>
              <a:rPr lang="en-US" sz="2200" dirty="0" smtClean="0"/>
              <a:t>Use additional information sources  to learn more, and share findings to assist program initiative decision-making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Northwest Portland Area Indian Health Board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013360-9D32-4BC0-B11F-F5811241E569}" type="datetime1">
              <a:rPr lang="en-US" smtClean="0"/>
              <a:pPr>
                <a:defRPr/>
              </a:pPr>
              <a:t>1/23/2013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5780A-57F3-42C7-8BF9-787D1861F4C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050" name="Picture 2" descr="Y:\Scenery&amp;Clinics\IDEA IStock photos\pregnancy photos\Verne and ba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7464"/>
            <a:ext cx="2590800" cy="374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3276600" cy="1219200"/>
          </a:xfrm>
        </p:spPr>
        <p:txBody>
          <a:bodyPr/>
          <a:lstStyle/>
          <a:p>
            <a:r>
              <a:rPr lang="en-US" sz="2400" dirty="0" smtClean="0"/>
              <a:t>Next steps &amp; Recommendations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5111750" cy="55626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Future planned analyses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MCH </a:t>
            </a:r>
            <a:r>
              <a:rPr lang="en-US" sz="3200" dirty="0"/>
              <a:t>strategic </a:t>
            </a:r>
            <a:r>
              <a:rPr lang="en-US" sz="3200" dirty="0" smtClean="0"/>
              <a:t>plan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Focus on young moms and teens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Prenatal care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Teen empowerment and prevention efforts</a:t>
            </a:r>
            <a:endParaRPr lang="en-US" sz="3200" dirty="0" smtClean="0"/>
          </a:p>
          <a:p>
            <a:pPr lvl="1"/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Northwest Portland Area Indian Health Board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5780A-57F3-42C7-8BF9-787D1861F4C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122" name="Picture 2" descr="Y:\Scenery&amp;Clinics\IDEA IStock photos\pregnancy photos\avery board b&amp;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90212"/>
            <a:ext cx="2895600" cy="38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r>
              <a:rPr lang="en-US" sz="2400" dirty="0" smtClean="0"/>
              <a:t>Our selection of AI/AN birth records was not standard (including linked records and dads’ race info), so not comparable with other data</a:t>
            </a:r>
          </a:p>
          <a:p>
            <a:r>
              <a:rPr lang="en-US" sz="2400" dirty="0" smtClean="0"/>
              <a:t>NW Tribal Registry doesn’t cover entire Oregon and Idaho’s entire AI/AN population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Northwest Portland Area Indian Health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09953-E140-4B1E-8A10-F48E1039D20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099" name="Picture 3" descr="Y:\Scenery&amp;Clinics\IDEA IStock photos\pregnancy photos\fallynwe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35374"/>
            <a:ext cx="3617691" cy="24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:\Scenery&amp;Clinics\IDEA IStock photos\pregnancy photos\avery bo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304867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724400"/>
          </a:xfrm>
        </p:spPr>
        <p:txBody>
          <a:bodyPr/>
          <a:lstStyle/>
          <a:p>
            <a:r>
              <a:rPr lang="en-US" sz="2400" dirty="0"/>
              <a:t>Coauthors</a:t>
            </a:r>
          </a:p>
          <a:p>
            <a:pPr lvl="1"/>
            <a:r>
              <a:rPr lang="en-US" sz="2400" dirty="0" smtClean="0"/>
              <a:t>Megan </a:t>
            </a:r>
            <a:r>
              <a:rPr lang="en-US" sz="2400" dirty="0"/>
              <a:t>Hoopes, Jenine Dankovchik, Kristyn Bigback, Meena Patil</a:t>
            </a:r>
            <a:r>
              <a:rPr lang="en-US" sz="2400" dirty="0" smtClean="0"/>
              <a:t>, and </a:t>
            </a:r>
            <a:r>
              <a:rPr lang="en-US" sz="2400" dirty="0"/>
              <a:t>Victoria Warren-Mears</a:t>
            </a:r>
          </a:p>
          <a:p>
            <a:r>
              <a:rPr lang="en-US" sz="2400" dirty="0" smtClean="0"/>
              <a:t>Center for Health Statistics, Oregon Health Authority</a:t>
            </a:r>
          </a:p>
          <a:p>
            <a:r>
              <a:rPr lang="en-US" sz="2400" dirty="0" smtClean="0"/>
              <a:t>Bureau of Vital Records and Health Statistics, Idaho Department of Health and Welfare</a:t>
            </a:r>
          </a:p>
          <a:p>
            <a:r>
              <a:rPr lang="en-US" sz="2400" dirty="0" smtClean="0"/>
              <a:t>Board babies and moms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  <a:defRPr/>
            </a:pPr>
            <a:endParaRPr lang="en-US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Northwest Portland Area Indian Health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09953-E140-4B1E-8A10-F48E1039D20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2" descr="Y:\Scenery&amp;Clinics\IDEA IStock photos\pregnancy photos\sho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/>
          <a:stretch/>
        </p:blipFill>
        <p:spPr bwMode="auto">
          <a:xfrm>
            <a:off x="5715000" y="4038600"/>
            <a:ext cx="318720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400" dirty="0" smtClean="0"/>
              <a:t>American Indians/Alaska Natives (AI/AN) at higher risk for many health conditions and indicators, including obesity, diabetes, preterm birth, smoking, domestic violence, injury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Infant </a:t>
            </a:r>
            <a:r>
              <a:rPr lang="en-US" sz="2400" dirty="0"/>
              <a:t>mortality </a:t>
            </a:r>
            <a:r>
              <a:rPr lang="en-US" sz="2400" dirty="0" smtClean="0"/>
              <a:t>rates for </a:t>
            </a:r>
            <a:r>
              <a:rPr lang="en-US" sz="2400" dirty="0"/>
              <a:t>AI/AN </a:t>
            </a:r>
            <a:r>
              <a:rPr lang="en-US" sz="2400" dirty="0" smtClean="0"/>
              <a:t>in Pacific Northwest lower than for AI/AN people in rest of U.S.; however, the rate is still twice that for white infants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Northwest Portland Area Indian Health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09953-E140-4B1E-8A10-F48E1039D20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3" descr="Y:\Scenery&amp;Clinics\IDEA IStock photos\pregnancy photos\fally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3108325" cy="20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57200" y="44958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5C29"/>
              </a:buClr>
              <a:buSzPct val="95000"/>
              <a:buFont typeface="Arial" charset="0"/>
              <a:buChar char="•"/>
              <a:defRPr sz="36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SzPct val="105000"/>
              <a:buFont typeface="Wingdings" pitchFamily="2" charset="2"/>
              <a:buChar char="§"/>
              <a:defRPr lang="en-US" sz="3400" b="0" dirty="0" smtClean="0">
                <a:solidFill>
                  <a:schemeClr val="tx1"/>
                </a:solidFill>
                <a:latin typeface="Trebuchet MS" pitchFamily="34" charset="0"/>
              </a:defRPr>
            </a:lvl2pPr>
            <a:lvl3pPr marL="1262063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40000"/>
              </a:buClr>
              <a:buSzPct val="100000"/>
              <a:buFont typeface="Arial" pitchFamily="34" charset="0"/>
              <a:buChar char="•"/>
              <a:defRPr sz="2800" b="0">
                <a:solidFill>
                  <a:schemeClr val="tx1"/>
                </a:solidFill>
                <a:latin typeface="Trebuchet MS" pitchFamily="34" charset="0"/>
              </a:defRPr>
            </a:lvl3pPr>
            <a:lvl4pPr marL="1719263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44646"/>
              </a:buClr>
              <a:buSzPct val="100000"/>
              <a:buFont typeface="Trebuchet MS" pitchFamily="34" charset="0"/>
              <a:buChar char="—"/>
              <a:defRPr sz="2800" i="1">
                <a:solidFill>
                  <a:schemeClr val="tx1"/>
                </a:solidFill>
                <a:latin typeface="Trebuchet MS" pitchFamily="34" charset="0"/>
              </a:defRPr>
            </a:lvl4pPr>
            <a:lvl5pPr marL="2176463" indent="-347663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—"/>
              <a:defRPr sz="2400" i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3200" 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3200" 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3200" 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3200" i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400" dirty="0" smtClean="0"/>
              <a:t>Limited MCH data available to tribes and Indian health programs; race-specific data rarely published due to small numbers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838200"/>
            <a:ext cx="2971800" cy="1219200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1447800"/>
            <a:ext cx="2971800" cy="4800600"/>
          </a:xfrm>
        </p:spPr>
        <p:txBody>
          <a:bodyPr/>
          <a:lstStyle/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b="1" dirty="0" smtClean="0"/>
              <a:t>14 federally-recognized </a:t>
            </a:r>
            <a:r>
              <a:rPr lang="en-US" sz="2000" b="1" dirty="0"/>
              <a:t>T</a:t>
            </a:r>
            <a:r>
              <a:rPr lang="en-US" sz="2000" b="1" dirty="0" smtClean="0"/>
              <a:t>ribes </a:t>
            </a:r>
          </a:p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b="1" dirty="0" smtClean="0"/>
              <a:t>Census estimate: 145,608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640080" lvl="1" indent="-9144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Includes 35,370 women ages 15-44</a:t>
            </a:r>
          </a:p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b="1" dirty="0" smtClean="0"/>
              <a:t>12 of 14 tribes have clinics, plus </a:t>
            </a:r>
            <a:r>
              <a:rPr lang="en-US" sz="2000" b="1" dirty="0" err="1" smtClean="0"/>
              <a:t>Chemawa</a:t>
            </a:r>
            <a:r>
              <a:rPr lang="en-US" sz="2000" b="1" dirty="0" smtClean="0"/>
              <a:t> IHS clinic</a:t>
            </a:r>
          </a:p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b="1" dirty="0" smtClean="0"/>
              <a:t>Limited prenatal &amp; OB services</a:t>
            </a:r>
          </a:p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b="1" dirty="0" smtClean="0"/>
              <a:t>Some tribal WIC programs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Northwest Portland Area Indian Health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09953-E140-4B1E-8A10-F48E1039D20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7" name="Picture 3" descr="M:\Graphics\GRAPHICS\Maps\GISmaps\ORtrib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345141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92929" y="3640723"/>
            <a:ext cx="8153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err="1" smtClean="0">
                <a:latin typeface="Adobe Heiti Std R" pitchFamily="34" charset="-128"/>
                <a:ea typeface="Adobe Heiti Std R" pitchFamily="34" charset="-128"/>
              </a:rPr>
              <a:t>Chemawa</a:t>
            </a:r>
            <a:r>
              <a:rPr lang="en-US" sz="500" dirty="0" smtClean="0">
                <a:latin typeface="Adobe Heiti Std R" pitchFamily="34" charset="-128"/>
                <a:ea typeface="Adobe Heiti Std R" pitchFamily="34" charset="-128"/>
              </a:rPr>
              <a:t> IHS clinic</a:t>
            </a:r>
            <a:endParaRPr lang="en-US" sz="500" dirty="0">
              <a:latin typeface="Adobe Heiti Std R" pitchFamily="34" charset="-128"/>
              <a:ea typeface="Adobe Heiti Std R" pitchFamily="34" charset="-128"/>
            </a:endParaRPr>
          </a:p>
        </p:txBody>
      </p:sp>
      <p:cxnSp>
        <p:nvCxnSpPr>
          <p:cNvPr id="11" name="Straight Connector 10"/>
          <p:cNvCxnSpPr>
            <a:stCxn id="9" idx="1"/>
            <a:endCxn id="9" idx="1"/>
          </p:cNvCxnSpPr>
          <p:nvPr/>
        </p:nvCxnSpPr>
        <p:spPr>
          <a:xfrm>
            <a:off x="4392929" y="37253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11660" y="3767681"/>
            <a:ext cx="95888" cy="42319"/>
          </a:xfrm>
          <a:prstGeom prst="line">
            <a:avLst/>
          </a:prstGeom>
          <a:ln w="63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37396" y="304800"/>
            <a:ext cx="83114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600">
                <a:solidFill>
                  <a:srgbClr val="990000"/>
                </a:solidFill>
                <a:latin typeface="Georgia" pitchFamily="18" charset="0"/>
                <a:ea typeface="+mj-ea"/>
                <a:cs typeface="+mj-cs"/>
              </a:defRPr>
            </a:lvl1pPr>
            <a:lvl2pPr eaLnBrk="1" hangingPunct="1">
              <a:defRPr sz="4000">
                <a:solidFill>
                  <a:srgbClr val="990000"/>
                </a:solidFill>
                <a:latin typeface="Georgia" pitchFamily="18" charset="0"/>
              </a:defRPr>
            </a:lvl2pPr>
            <a:lvl3pPr eaLnBrk="1" hangingPunct="1">
              <a:defRPr sz="4000">
                <a:solidFill>
                  <a:srgbClr val="990000"/>
                </a:solidFill>
                <a:latin typeface="Georgia" pitchFamily="18" charset="0"/>
              </a:defRPr>
            </a:lvl3pPr>
            <a:lvl4pPr eaLnBrk="1" hangingPunct="1">
              <a:defRPr sz="4000">
                <a:solidFill>
                  <a:srgbClr val="990000"/>
                </a:solidFill>
                <a:latin typeface="Georgia" pitchFamily="18" charset="0"/>
              </a:defRPr>
            </a:lvl4pPr>
            <a:lvl5pPr eaLnBrk="1" hangingPunct="1">
              <a:defRPr sz="4000">
                <a:solidFill>
                  <a:srgbClr val="990000"/>
                </a:solidFill>
                <a:latin typeface="Georgia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0000"/>
                </a:solidFill>
                <a:latin typeface="Arial Black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0000"/>
                </a:solidFill>
                <a:latin typeface="Arial Black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0000"/>
                </a:solidFill>
                <a:latin typeface="Arial Black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990000"/>
                </a:solidFill>
                <a:latin typeface="Arial Black" pitchFamily="34" charset="0"/>
              </a:defRPr>
            </a:lvl9pPr>
          </a:lstStyle>
          <a:p>
            <a:r>
              <a:rPr lang="en-US" sz="3200" b="1" dirty="0"/>
              <a:t>Oregon </a:t>
            </a:r>
            <a:r>
              <a:rPr lang="en-US" sz="3200" b="1" dirty="0" smtClean="0"/>
              <a:t>and Idaho AI/AN </a:t>
            </a:r>
            <a:r>
              <a:rPr lang="en-US" sz="3200" b="1" dirty="0"/>
              <a:t>population</a:t>
            </a:r>
          </a:p>
        </p:txBody>
      </p:sp>
      <p:pic>
        <p:nvPicPr>
          <p:cNvPr id="1026" name="Picture 2" descr="Map of Idaho State Member Tri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1828800"/>
            <a:ext cx="2539801" cy="37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120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400" y="1752600"/>
            <a:ext cx="5334000" cy="4876800"/>
          </a:xfrm>
        </p:spPr>
        <p:txBody>
          <a:bodyPr/>
          <a:lstStyle/>
          <a:p>
            <a:r>
              <a:rPr lang="en-US" sz="2400" dirty="0" smtClean="0"/>
              <a:t>This </a:t>
            </a:r>
            <a:r>
              <a:rPr lang="en-US" sz="2400" dirty="0"/>
              <a:t>is the first linkage between Northwest Tribal Registry and state birth </a:t>
            </a:r>
            <a:r>
              <a:rPr lang="en-US" sz="2400" dirty="0" smtClean="0"/>
              <a:t>certificates</a:t>
            </a:r>
          </a:p>
          <a:p>
            <a:endParaRPr lang="en-US" sz="2400" b="1" dirty="0"/>
          </a:p>
          <a:p>
            <a:r>
              <a:rPr lang="en-US" sz="2400" dirty="0" smtClean="0"/>
              <a:t>AI/AN </a:t>
            </a:r>
            <a:r>
              <a:rPr lang="en-US" sz="2400" dirty="0"/>
              <a:t>births: those </a:t>
            </a:r>
            <a:r>
              <a:rPr lang="en-US" sz="2400" dirty="0" smtClean="0"/>
              <a:t>with…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Match of mother to the Tribal </a:t>
            </a:r>
            <a:r>
              <a:rPr lang="en-US" sz="2400" dirty="0" smtClean="0"/>
              <a:t>Registry, </a:t>
            </a:r>
            <a:r>
              <a:rPr lang="en-US" sz="2400" dirty="0"/>
              <a:t>and/or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a typeface="+mn-ea"/>
                <a:cs typeface="+mn-cs"/>
              </a:rPr>
              <a:t>Any </a:t>
            </a:r>
            <a:r>
              <a:rPr lang="en-US" sz="2400" dirty="0">
                <a:ea typeface="+mn-ea"/>
                <a:cs typeface="+mn-cs"/>
              </a:rPr>
              <a:t>mention of AI/AN race for mother, </a:t>
            </a:r>
            <a:r>
              <a:rPr lang="en-US" sz="2400" dirty="0" smtClean="0">
                <a:ea typeface="+mn-ea"/>
                <a:cs typeface="+mn-cs"/>
              </a:rPr>
              <a:t>and/or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a typeface="+mn-ea"/>
                <a:cs typeface="+mn-cs"/>
              </a:rPr>
              <a:t>Any </a:t>
            </a:r>
            <a:r>
              <a:rPr lang="en-US" sz="2400" dirty="0">
                <a:ea typeface="+mn-ea"/>
                <a:cs typeface="+mn-cs"/>
              </a:rPr>
              <a:t>mention of AI/AN race for </a:t>
            </a:r>
            <a:r>
              <a:rPr lang="en-US" sz="2400" dirty="0" smtClean="0">
                <a:ea typeface="+mn-ea"/>
                <a:cs typeface="+mn-cs"/>
              </a:rPr>
              <a:t>father </a:t>
            </a:r>
            <a:endParaRPr lang="en-US" sz="2000" b="1" u="sng" dirty="0"/>
          </a:p>
          <a:p>
            <a:endParaRPr lang="en-US" sz="2000" dirty="0"/>
          </a:p>
          <a:p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76200"/>
            <a:ext cx="7467600" cy="1143000"/>
          </a:xfrm>
        </p:spPr>
        <p:txBody>
          <a:bodyPr/>
          <a:lstStyle/>
          <a:p>
            <a:r>
              <a:rPr lang="en-US" dirty="0"/>
              <a:t>Race coding on birth certificates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Northwest Portland Area Indian Health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09953-E140-4B1E-8A10-F48E1039D2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170" name="Picture 2" descr="Y:\Scenery&amp;Clinics\IDEA IStock photos\pregnancy photos\baby n mom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2514600"/>
            <a:ext cx="361949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4196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Total AI/AN births (after linkage): </a:t>
            </a:r>
            <a:r>
              <a:rPr lang="en-US" b="1" dirty="0" smtClean="0"/>
              <a:t>9,403</a:t>
            </a:r>
          </a:p>
          <a:p>
            <a:r>
              <a:rPr lang="en-US" sz="2400" dirty="0" smtClean="0"/>
              <a:t>Mean maternal age = 25.1</a:t>
            </a:r>
          </a:p>
          <a:p>
            <a:r>
              <a:rPr lang="en-US" sz="2400" dirty="0" smtClean="0"/>
              <a:t>54.1% unmarried</a:t>
            </a:r>
          </a:p>
          <a:p>
            <a:r>
              <a:rPr lang="en-US" sz="2400" dirty="0"/>
              <a:t>22%</a:t>
            </a:r>
            <a:r>
              <a:rPr lang="en-US" sz="2400" dirty="0" smtClean="0"/>
              <a:t> less than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education</a:t>
            </a:r>
          </a:p>
          <a:p>
            <a:r>
              <a:rPr lang="en-US" sz="2400" dirty="0" smtClean="0"/>
              <a:t>60.2% WIC use</a:t>
            </a:r>
          </a:p>
          <a:p>
            <a:r>
              <a:rPr lang="en-US" sz="2400" dirty="0" smtClean="0"/>
              <a:t>1.2% pre-pregnancy diabetes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Northwest Portland Area Indian Health Board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630F59D-564F-4BA3-8B26-72E1794B03DE}" type="datetime1">
              <a:rPr lang="en-US" smtClean="0"/>
              <a:pPr>
                <a:defRPr/>
              </a:pPr>
              <a:t>1/23/2013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F8FBB-DFE3-4ABA-A41D-865664A8BAA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146" name="Picture 2" descr="Y:\Scenery&amp;Clinics\IDEA IStock photos\pregnancy photos\expensive prenancy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135312" cy="46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25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Northwest Portland Area Indian Health Board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630F59D-564F-4BA3-8B26-72E1794B03DE}" type="datetime1">
              <a:rPr lang="en-US" smtClean="0"/>
              <a:pPr>
                <a:defRPr/>
              </a:pPr>
              <a:t>1/23/2013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F8FBB-DFE3-4ABA-A41D-865664A8BAA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220410"/>
              </p:ext>
            </p:extLst>
          </p:nvPr>
        </p:nvGraphicFramePr>
        <p:xfrm>
          <a:off x="457200" y="1600200"/>
          <a:ext cx="8534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656208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Maternal risk </a:t>
            </a:r>
            <a:r>
              <a:rPr lang="en-US" dirty="0"/>
              <a:t>f</a:t>
            </a:r>
            <a:r>
              <a:rPr lang="en-US" dirty="0" smtClean="0"/>
              <a:t>actors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Northwest Portland Area Indian Health Board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630F59D-564F-4BA3-8B26-72E1794B03DE}" type="datetime1">
              <a:rPr lang="en-US" smtClean="0"/>
              <a:pPr>
                <a:defRPr/>
              </a:pPr>
              <a:t>1/23/2013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F8FBB-DFE3-4ABA-A41D-865664A8BAA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723451"/>
              </p:ext>
            </p:extLst>
          </p:nvPr>
        </p:nvGraphicFramePr>
        <p:xfrm>
          <a:off x="0" y="1600200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5065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Maternal risk factors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Northwest Portland Area Indian Health Board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CAB8FA-0CA9-447D-9F83-4F017373320A}" type="datetime1">
              <a:rPr lang="en-US" smtClean="0"/>
              <a:pPr>
                <a:defRPr/>
              </a:pPr>
              <a:t>1/23/2013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09953-E140-4B1E-8A10-F48E1039D20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905261"/>
              </p:ext>
            </p:extLst>
          </p:nvPr>
        </p:nvGraphicFramePr>
        <p:xfrm>
          <a:off x="762000" y="1981200"/>
          <a:ext cx="7467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1381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Pregnancy </a:t>
            </a:r>
            <a:r>
              <a:rPr lang="en-US" dirty="0" smtClean="0"/>
              <a:t>care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Northwest Portland Area Indian Health Board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CAB8FA-0CA9-447D-9F83-4F017373320A}" type="datetime1">
              <a:rPr lang="en-US" smtClean="0"/>
              <a:pPr>
                <a:defRPr/>
              </a:pPr>
              <a:t>1/23/2013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09953-E140-4B1E-8A10-F48E1039D20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366386"/>
              </p:ext>
            </p:extLst>
          </p:nvPr>
        </p:nvGraphicFramePr>
        <p:xfrm>
          <a:off x="304800" y="1676400"/>
          <a:ext cx="8469086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1164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alancheTemplate_9703">
  <a:themeElements>
    <a:clrScheme name="Custom 6">
      <a:dk1>
        <a:sysClr val="windowText" lastClr="000000"/>
      </a:dk1>
      <a:lt1>
        <a:sysClr val="window" lastClr="FFFFFF"/>
      </a:lt1>
      <a:dk2>
        <a:srgbClr val="4F271C"/>
      </a:dk2>
      <a:lt2>
        <a:srgbClr val="F8EDC5"/>
      </a:lt2>
      <a:accent1>
        <a:srgbClr val="3891A7"/>
      </a:accent1>
      <a:accent2>
        <a:srgbClr val="F1DB8C"/>
      </a:accent2>
      <a:accent3>
        <a:srgbClr val="C32D2E"/>
      </a:accent3>
      <a:accent4>
        <a:srgbClr val="637F26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PAIHB1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7637</TotalTime>
  <Words>737</Words>
  <Application>Microsoft Office PowerPoint</Application>
  <PresentationFormat>On-screen Show (4:3)</PresentationFormat>
  <Paragraphs>211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AvalancheTemplate_9703</vt:lpstr>
      <vt:lpstr>Pregnancy risk factors and birth outcomes  within Oregon and Idaho’s  American Indian/Alaska Native population (2008-2010)</vt:lpstr>
      <vt:lpstr>Background</vt:lpstr>
      <vt:lpstr> </vt:lpstr>
      <vt:lpstr>Race coding on birth certificates</vt:lpstr>
      <vt:lpstr>Demographics</vt:lpstr>
      <vt:lpstr>Demographics</vt:lpstr>
      <vt:lpstr>Maternal risk factors</vt:lpstr>
      <vt:lpstr>Maternal risk factors </vt:lpstr>
      <vt:lpstr>Pregnancy care</vt:lpstr>
      <vt:lpstr>Pregnancy care</vt:lpstr>
      <vt:lpstr>Pregnancy care</vt:lpstr>
      <vt:lpstr>Birth outcomes</vt:lpstr>
      <vt:lpstr>Birth outcomes</vt:lpstr>
      <vt:lpstr>Highlights/ Conclusions</vt:lpstr>
      <vt:lpstr>Next steps &amp; Recommendations</vt:lpstr>
      <vt:lpstr>Limitations</vt:lpstr>
      <vt:lpstr>Acknowledgments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differences in cancer incidence and incidence-based mortality among AI/AN people in the Pacific Northwest</dc:title>
  <dc:creator>Megan Hoopes</dc:creator>
  <cp:lastModifiedBy>CDC User</cp:lastModifiedBy>
  <cp:revision>449</cp:revision>
  <cp:lastPrinted>2013-01-19T01:18:12Z</cp:lastPrinted>
  <dcterms:created xsi:type="dcterms:W3CDTF">2010-10-28T05:18:20Z</dcterms:created>
  <dcterms:modified xsi:type="dcterms:W3CDTF">2013-01-24T05:15:44Z</dcterms:modified>
</cp:coreProperties>
</file>